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2" r:id="rId2"/>
  </p:sldMasterIdLst>
  <p:notesMasterIdLst>
    <p:notesMasterId r:id="rId9"/>
  </p:notesMasterIdLst>
  <p:sldIdLst>
    <p:sldId id="291" r:id="rId3"/>
    <p:sldId id="262" r:id="rId4"/>
    <p:sldId id="295" r:id="rId5"/>
    <p:sldId id="268" r:id="rId6"/>
    <p:sldId id="269" r:id="rId7"/>
    <p:sldId id="272" r:id="rId8"/>
  </p:sldIdLst>
  <p:sldSz cx="12192000" cy="6858000"/>
  <p:notesSz cx="12192000" cy="68580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дрей Сакаро" initials="АС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D1E7C"/>
    <a:srgbClr val="CE99DB"/>
    <a:srgbClr val="A44EB2"/>
    <a:srgbClr val="F0E0F4"/>
    <a:srgbClr val="EBCCEC"/>
    <a:srgbClr val="BEE6F8"/>
    <a:srgbClr val="9ED9F4"/>
    <a:srgbClr val="DDBCE2"/>
    <a:srgbClr val="F8DA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E3703FD3-53D7-A68C-D898-90F575BB86E1}">
  <a:tblStyle styleId="{E3703FD3-53D7-A68C-D898-90F575BB86E1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>
              <a:solidFill>
                <a:schemeClr val="lt1"/>
              </a:solidFill>
            </a:ln>
          </a:left>
          <a:right>
            <a:ln w="12700">
              <a:solidFill>
                <a:schemeClr val="lt1"/>
              </a:solidFill>
            </a:ln>
          </a:right>
          <a:top>
            <a:ln w="12700">
              <a:solidFill>
                <a:schemeClr val="lt1"/>
              </a:solidFill>
            </a:ln>
          </a:top>
          <a:bottom>
            <a:ln w="12700">
              <a:solidFill>
                <a:schemeClr val="lt1"/>
              </a:solidFill>
            </a:ln>
          </a:bottom>
          <a:insideH>
            <a:ln w="12700">
              <a:solidFill>
                <a:schemeClr val="lt1"/>
              </a:solidFill>
            </a:ln>
          </a:insideH>
          <a:insideV>
            <a:ln w="12700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  <a:fill>
          <a:solidFill>
            <a:schemeClr val="accent1">
              <a:tint val="40000"/>
            </a:schemeClr>
          </a:solidFill>
        </a:fill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prstClr val="black"/>
        </a:fontRef>
        <a:schemeClr val="lt1"/>
      </a:tcTxStyle>
      <a:tcStyle>
        <a:tcBdr>
          <a:bottom>
            <a:ln w="38100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  <a:neCell>
      <a:tcStyle>
        <a:tcBdr/>
      </a:tcStyle>
    </a:neCell>
    <a:nwCell>
      <a:tcStyle>
        <a:tcBdr/>
      </a:tcStyle>
    </a:nwCel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750" autoAdjust="0"/>
    <p:restoredTop sz="94674"/>
  </p:normalViewPr>
  <p:slideViewPr>
    <p:cSldViewPr>
      <p:cViewPr varScale="1">
        <p:scale>
          <a:sx n="110" d="100"/>
          <a:sy n="110" d="100"/>
        </p:scale>
        <p:origin x="666" y="-198"/>
      </p:cViewPr>
      <p:guideLst>
        <p:guide orient="horz" pos="2160"/>
        <p:guide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commentAuthors" Target="commentAuthors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D32E5B-1266-4D58-AD5D-124D20D9CA00}" type="datetimeFigureOut">
              <a:rPr lang="ru-RU" smtClean="0"/>
              <a:t>22.08.2023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8A9FDF-C156-48DC-A9F0-311CCE1727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64160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8A9FDF-C156-48DC-A9F0-311CCE172729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01196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DEEF6A49-03E9-9F43-B1F7-A05DFEFB3086}" type="datetimeFigureOut">
              <a:rPr lang="ru-RU"/>
              <a:t>22.08.2023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EA12E6C1-03F9-384A-8148-C979FB273247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DEEF6A49-03E9-9F43-B1F7-A05DFEFB3086}" type="datetimeFigureOut">
              <a:rPr lang="ru-RU"/>
              <a:t>22.08.2023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EA12E6C1-03F9-384A-8148-C979FB273247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18_Простой" userDrawn="1">
  <p:cSld name="18_Простой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Трапеция 6"/>
          <p:cNvSpPr/>
          <p:nvPr userDrawn="1"/>
        </p:nvSpPr>
        <p:spPr bwMode="auto">
          <a:xfrm>
            <a:off x="0" y="6523463"/>
            <a:ext cx="12192000" cy="334537"/>
          </a:xfrm>
          <a:prstGeom prst="trapezoid">
            <a:avLst>
              <a:gd name="adj" fmla="val 25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Трапеция 7"/>
          <p:cNvSpPr/>
          <p:nvPr userDrawn="1"/>
        </p:nvSpPr>
        <p:spPr bwMode="auto">
          <a:xfrm rot="10800000">
            <a:off x="0" y="0"/>
            <a:ext cx="12192000" cy="922762"/>
          </a:xfrm>
          <a:prstGeom prst="trapezoid">
            <a:avLst>
              <a:gd name="adj" fmla="val 25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9443216" y="77189"/>
            <a:ext cx="2559214" cy="768384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 bwMode="auto">
          <a:xfrm>
            <a:off x="267629" y="77189"/>
            <a:ext cx="548419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4000" b="0" i="0">
                <a:solidFill>
                  <a:schemeClr val="bg1"/>
                </a:solidFill>
                <a:latin typeface="Roboto Medium"/>
                <a:ea typeface="Roboto Medium"/>
                <a:cs typeface="Roboto Medium"/>
              </a:rPr>
              <a:t>Мы говорим спасибо!</a:t>
            </a: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18_Простой" preserve="1" userDrawn="1">
  <p:cSld name="19_Простой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Трапеция 6"/>
          <p:cNvSpPr/>
          <p:nvPr userDrawn="1"/>
        </p:nvSpPr>
        <p:spPr bwMode="auto">
          <a:xfrm>
            <a:off x="0" y="6523463"/>
            <a:ext cx="12192000" cy="334537"/>
          </a:xfrm>
          <a:prstGeom prst="trapezoid">
            <a:avLst>
              <a:gd name="adj" fmla="val 25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Трапеция 7"/>
          <p:cNvSpPr/>
          <p:nvPr userDrawn="1"/>
        </p:nvSpPr>
        <p:spPr bwMode="auto">
          <a:xfrm rot="10800000">
            <a:off x="0" y="0"/>
            <a:ext cx="12192000" cy="334537"/>
          </a:xfrm>
          <a:prstGeom prst="trapezoid">
            <a:avLst>
              <a:gd name="adj" fmla="val 25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1121656" y="34657"/>
            <a:ext cx="880774" cy="26444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74951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50883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58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62959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92464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77830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DEEF6A49-03E9-9F43-B1F7-A05DFEFB3086}" type="datetimeFigureOut">
              <a:rPr lang="ru-RU"/>
              <a:t>22.08.2023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EA12E6C1-03F9-384A-8148-C979FB273247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227609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202280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829650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169029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0492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DEEF6A49-03E9-9F43-B1F7-A05DFEFB3086}" type="datetimeFigureOut">
              <a:rPr lang="ru-RU"/>
              <a:t>22.08.2023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EA12E6C1-03F9-384A-8148-C979FB273247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DEEF6A49-03E9-9F43-B1F7-A05DFEFB3086}" type="datetimeFigureOut">
              <a:rPr lang="ru-RU"/>
              <a:t>22.08.2023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EA12E6C1-03F9-384A-8148-C979FB273247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  <a:prstGeom prst="rect">
            <a:avLst/>
          </a:prstGeo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  <a:prstGeom prst="rect">
            <a:avLst/>
          </a:prstGeo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DEEF6A49-03E9-9F43-B1F7-A05DFEFB3086}" type="datetimeFigureOut">
              <a:rPr lang="ru-RU"/>
              <a:t>22.08.2023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EA12E6C1-03F9-384A-8148-C979FB273247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DEEF6A49-03E9-9F43-B1F7-A05DFEFB3086}" type="datetimeFigureOut">
              <a:rPr lang="ru-RU"/>
              <a:t>22.08.2023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EA12E6C1-03F9-384A-8148-C979FB273247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7" name="Google Shape;126;p1"/>
          <p:cNvPicPr/>
          <p:nvPr userDrawn="1"/>
        </p:nvPicPr>
        <p:blipFill>
          <a:blip r:embed="rId2">
            <a:alphaModFix/>
          </a:blip>
          <a:stretch/>
        </p:blipFill>
        <p:spPr bwMode="auto">
          <a:xfrm>
            <a:off x="-11875" y="-11875"/>
            <a:ext cx="12374088" cy="69378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DEEF6A49-03E9-9F43-B1F7-A05DFEFB3086}" type="datetimeFigureOut">
              <a:rPr lang="ru-RU"/>
              <a:t>22.08.2023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EA12E6C1-03F9-384A-8148-C979FB273247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DEEF6A49-03E9-9F43-B1F7-A05DFEFB3086}" type="datetimeFigureOut">
              <a:rPr lang="ru-RU"/>
              <a:t>22.08.2023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EA12E6C1-03F9-384A-8148-C979FB273247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1468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6.png"/><Relationship Id="rId3" Type="http://schemas.openxmlformats.org/officeDocument/2006/relationships/image" Target="../media/image9.jpeg"/><Relationship Id="rId7" Type="http://schemas.openxmlformats.org/officeDocument/2006/relationships/image" Target="../media/image25.svg"/><Relationship Id="rId12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1.png"/><Relationship Id="rId11" Type="http://schemas.openxmlformats.org/officeDocument/2006/relationships/image" Target="../media/image14.png"/><Relationship Id="rId5" Type="http://schemas.openxmlformats.org/officeDocument/2006/relationships/image" Target="../media/image23.svg"/><Relationship Id="rId10" Type="http://schemas.openxmlformats.org/officeDocument/2006/relationships/image" Target="../media/image28.svg"/><Relationship Id="rId4" Type="http://schemas.openxmlformats.org/officeDocument/2006/relationships/image" Target="../media/image10.png"/><Relationship Id="rId9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>
            <a:extLst>
              <a:ext uri="{FF2B5EF4-FFF2-40B4-BE49-F238E27FC236}">
                <a16:creationId xmlns:a16="http://schemas.microsoft.com/office/drawing/2014/main" xmlns="" id="{5B5B1026-F1F1-21CA-4280-784FF15ABE9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t="27103" r="15979" b="2499"/>
          <a:stretch/>
        </p:blipFill>
        <p:spPr>
          <a:xfrm>
            <a:off x="-60016" y="0"/>
            <a:ext cx="12252016" cy="6858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0" y="0"/>
            <a:ext cx="6672064" cy="6858000"/>
            <a:chOff x="0" y="0"/>
            <a:chExt cx="1502427" cy="270933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502427" cy="2709333"/>
            </a:xfrm>
            <a:custGeom>
              <a:avLst/>
              <a:gdLst/>
              <a:ahLst/>
              <a:cxnLst/>
              <a:rect l="l" t="t" r="r" b="b"/>
              <a:pathLst>
                <a:path w="1502427" h="2709333">
                  <a:moveTo>
                    <a:pt x="0" y="0"/>
                  </a:moveTo>
                  <a:lnTo>
                    <a:pt x="1502427" y="0"/>
                  </a:lnTo>
                  <a:lnTo>
                    <a:pt x="1502427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461E85">
                <a:alpha val="52941"/>
              </a:srgbClr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 rtl="0">
                <a:lnSpc>
                  <a:spcPts val="1773"/>
                </a:lnSpc>
              </a:pPr>
              <a:endParaRPr sz="1200" kern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18" name="Трапеция 17">
            <a:extLst>
              <a:ext uri="{FF2B5EF4-FFF2-40B4-BE49-F238E27FC236}">
                <a16:creationId xmlns:a16="http://schemas.microsoft.com/office/drawing/2014/main" xmlns="" id="{DD000A20-9E19-0DF2-ACB3-2B9EB581D1D1}"/>
              </a:ext>
            </a:extLst>
          </p:cNvPr>
          <p:cNvSpPr/>
          <p:nvPr/>
        </p:nvSpPr>
        <p:spPr>
          <a:xfrm rot="5400000">
            <a:off x="-917264" y="857250"/>
            <a:ext cx="6858000" cy="5143501"/>
          </a:xfrm>
          <a:prstGeom prst="trapezoid">
            <a:avLst>
              <a:gd name="adj" fmla="val 33015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6" name="Group 6"/>
          <p:cNvGrpSpPr/>
          <p:nvPr/>
        </p:nvGrpSpPr>
        <p:grpSpPr>
          <a:xfrm rot="5400000">
            <a:off x="-917266" y="857250"/>
            <a:ext cx="6858000" cy="5143500"/>
            <a:chOff x="0" y="0"/>
            <a:chExt cx="812800" cy="6096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609600"/>
            </a:xfrm>
            <a:custGeom>
              <a:avLst/>
              <a:gdLst/>
              <a:ahLst/>
              <a:cxnLst/>
              <a:rect l="l" t="t" r="r" b="b"/>
              <a:pathLst>
                <a:path w="812800" h="609600">
                  <a:moveTo>
                    <a:pt x="203200" y="0"/>
                  </a:moveTo>
                  <a:lnTo>
                    <a:pt x="609600" y="0"/>
                  </a:lnTo>
                  <a:lnTo>
                    <a:pt x="812800" y="609600"/>
                  </a:lnTo>
                  <a:lnTo>
                    <a:pt x="0" y="609600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30145D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127000" y="-38100"/>
              <a:ext cx="558800" cy="64770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 rtl="0">
                <a:lnSpc>
                  <a:spcPts val="1773"/>
                </a:lnSpc>
              </a:pPr>
              <a:endParaRPr sz="1200" kern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0848528" y="0"/>
            <a:ext cx="1343472" cy="6858000"/>
            <a:chOff x="0" y="0"/>
            <a:chExt cx="1338512" cy="270933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338512" cy="2709333"/>
            </a:xfrm>
            <a:custGeom>
              <a:avLst/>
              <a:gdLst/>
              <a:ahLst/>
              <a:cxnLst/>
              <a:rect l="l" t="t" r="r" b="b"/>
              <a:pathLst>
                <a:path w="1338512" h="2709333">
                  <a:moveTo>
                    <a:pt x="0" y="0"/>
                  </a:moveTo>
                  <a:lnTo>
                    <a:pt x="1338512" y="0"/>
                  </a:lnTo>
                  <a:lnTo>
                    <a:pt x="133851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461E85">
                <a:alpha val="52941"/>
              </a:srgbClr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 rtl="0">
                <a:lnSpc>
                  <a:spcPts val="1773"/>
                </a:lnSpc>
              </a:pPr>
              <a:endParaRPr sz="1200" kern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19" name="Google Shape;128;p1">
            <a:extLst>
              <a:ext uri="{FF2B5EF4-FFF2-40B4-BE49-F238E27FC236}">
                <a16:creationId xmlns:a16="http://schemas.microsoft.com/office/drawing/2014/main" xmlns="" id="{19BCB764-2F9A-213B-2734-8835F79D0EF1}"/>
              </a:ext>
            </a:extLst>
          </p:cNvPr>
          <p:cNvSpPr txBox="1"/>
          <p:nvPr/>
        </p:nvSpPr>
        <p:spPr bwMode="auto">
          <a:xfrm>
            <a:off x="208350" y="1666860"/>
            <a:ext cx="4726800" cy="7386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Arial"/>
              <a:buNone/>
              <a:defRPr/>
            </a:pPr>
            <a:r>
              <a:rPr lang="ru-RU" sz="4000" dirty="0">
                <a:solidFill>
                  <a:schemeClr val="lt1"/>
                </a:solidFill>
                <a:latin typeface="+mj-lt"/>
                <a:ea typeface="Calibri"/>
                <a:cs typeface="Calibri"/>
              </a:rPr>
              <a:t>Иркутская область</a:t>
            </a:r>
            <a:endParaRPr sz="4000" dirty="0">
              <a:solidFill>
                <a:schemeClr val="lt1"/>
              </a:solidFill>
              <a:latin typeface="+mj-lt"/>
              <a:ea typeface="Calibri"/>
              <a:cs typeface="Calibri"/>
            </a:endParaRP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998A5BAF-F5DB-C2CC-03B8-C5EF38FCA7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208350" y="4900255"/>
            <a:ext cx="2086090" cy="626332"/>
          </a:xfrm>
          <a:prstGeom prst="rect">
            <a:avLst/>
          </a:prstGeom>
        </p:spPr>
      </p:pic>
      <p:sp>
        <p:nvSpPr>
          <p:cNvPr id="21" name="Google Shape;127;p1">
            <a:extLst>
              <a:ext uri="{FF2B5EF4-FFF2-40B4-BE49-F238E27FC236}">
                <a16:creationId xmlns:a16="http://schemas.microsoft.com/office/drawing/2014/main" xmlns="" id="{42B88EA9-8305-16B9-2A52-A505936921AE}"/>
              </a:ext>
            </a:extLst>
          </p:cNvPr>
          <p:cNvSpPr txBox="1"/>
          <p:nvPr/>
        </p:nvSpPr>
        <p:spPr bwMode="auto">
          <a:xfrm>
            <a:off x="208280" y="3492219"/>
            <a:ext cx="4726799" cy="510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pPr>
            <a:r>
              <a:rPr lang="ru-RU" dirty="0" err="1">
                <a:solidFill>
                  <a:schemeClr val="lt1"/>
                </a:solidFill>
                <a:latin typeface="Calibri"/>
                <a:cs typeface="Calibri"/>
              </a:rPr>
              <a:t>Буллинг</a:t>
            </a:r>
            <a:endParaRPr dirty="0"/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xmlns="" id="{EEC5C6E4-2D3C-8DB0-F8FB-1ADE6DEFBCEF}"/>
              </a:ext>
            </a:extLst>
          </p:cNvPr>
          <p:cNvCxnSpPr>
            <a:cxnSpLocks/>
          </p:cNvCxnSpPr>
          <p:nvPr/>
        </p:nvCxnSpPr>
        <p:spPr>
          <a:xfrm>
            <a:off x="6672064" y="0"/>
            <a:ext cx="0" cy="687496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xmlns="" id="{19A48187-9BB8-3865-BA40-BACF6DF70988}"/>
              </a:ext>
            </a:extLst>
          </p:cNvPr>
          <p:cNvCxnSpPr>
            <a:cxnSpLocks/>
          </p:cNvCxnSpPr>
          <p:nvPr/>
        </p:nvCxnSpPr>
        <p:spPr>
          <a:xfrm>
            <a:off x="10850161" y="0"/>
            <a:ext cx="0" cy="68580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81812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" name="Freeform 4">
            <a:extLst>
              <a:ext uri="{FF2B5EF4-FFF2-40B4-BE49-F238E27FC236}">
                <a16:creationId xmlns:a16="http://schemas.microsoft.com/office/drawing/2014/main" xmlns="" id="{6BBCA387-4CD3-BAD7-85D5-27CEAFDFCCA1}"/>
              </a:ext>
            </a:extLst>
          </p:cNvPr>
          <p:cNvSpPr/>
          <p:nvPr/>
        </p:nvSpPr>
        <p:spPr bwMode="auto">
          <a:xfrm>
            <a:off x="-1" y="294747"/>
            <a:ext cx="12191997" cy="6250710"/>
          </a:xfrm>
          <a:custGeom>
            <a:avLst/>
            <a:gdLst/>
            <a:ahLst/>
            <a:cxnLst/>
            <a:rect l="l" t="t" r="r" b="b"/>
            <a:pathLst>
              <a:path w="4816592" h="2444862">
                <a:moveTo>
                  <a:pt x="0" y="0"/>
                </a:moveTo>
                <a:lnTo>
                  <a:pt x="4816592" y="0"/>
                </a:lnTo>
                <a:lnTo>
                  <a:pt x="4816592" y="2444862"/>
                </a:lnTo>
                <a:lnTo>
                  <a:pt x="0" y="2444862"/>
                </a:lnTo>
                <a:close/>
              </a:path>
            </a:pathLst>
          </a:custGeom>
          <a:solidFill>
            <a:srgbClr val="461E85">
              <a:alpha val="52941"/>
            </a:srgbClr>
          </a:solidFill>
        </p:spPr>
      </p:sp>
      <p:grpSp>
        <p:nvGrpSpPr>
          <p:cNvPr id="9" name="Group 3">
            <a:extLst>
              <a:ext uri="{FF2B5EF4-FFF2-40B4-BE49-F238E27FC236}">
                <a16:creationId xmlns:a16="http://schemas.microsoft.com/office/drawing/2014/main" xmlns="" id="{6D22FEBF-C6B1-B640-91F6-51A7D01077E0}"/>
              </a:ext>
            </a:extLst>
          </p:cNvPr>
          <p:cNvGrpSpPr/>
          <p:nvPr/>
        </p:nvGrpSpPr>
        <p:grpSpPr>
          <a:xfrm>
            <a:off x="0" y="0"/>
            <a:ext cx="12192000" cy="334721"/>
            <a:chOff x="0" y="0"/>
            <a:chExt cx="4816593" cy="132236"/>
          </a:xfrm>
        </p:grpSpPr>
        <p:sp>
          <p:nvSpPr>
            <p:cNvPr id="10" name="Freeform 4">
              <a:extLst>
                <a:ext uri="{FF2B5EF4-FFF2-40B4-BE49-F238E27FC236}">
                  <a16:creationId xmlns:a16="http://schemas.microsoft.com/office/drawing/2014/main" xmlns="" id="{4B439AC8-7536-BC87-1162-51D205CE91F1}"/>
                </a:ext>
              </a:extLst>
            </p:cNvPr>
            <p:cNvSpPr/>
            <p:nvPr/>
          </p:nvSpPr>
          <p:spPr>
            <a:xfrm>
              <a:off x="0" y="0"/>
              <a:ext cx="4816592" cy="132236"/>
            </a:xfrm>
            <a:custGeom>
              <a:avLst/>
              <a:gdLst/>
              <a:ahLst/>
              <a:cxnLst/>
              <a:rect l="l" t="t" r="r" b="b"/>
              <a:pathLst>
                <a:path w="4816592" h="132236">
                  <a:moveTo>
                    <a:pt x="0" y="0"/>
                  </a:moveTo>
                  <a:lnTo>
                    <a:pt x="4816592" y="0"/>
                  </a:lnTo>
                  <a:lnTo>
                    <a:pt x="4816592" y="132236"/>
                  </a:lnTo>
                  <a:lnTo>
                    <a:pt x="0" y="132236"/>
                  </a:lnTo>
                  <a:close/>
                </a:path>
              </a:pathLst>
            </a:custGeom>
            <a:solidFill>
              <a:srgbClr val="30145D"/>
            </a:solidFill>
          </p:spPr>
        </p:sp>
        <p:sp>
          <p:nvSpPr>
            <p:cNvPr id="11" name="TextBox 5">
              <a:extLst>
                <a:ext uri="{FF2B5EF4-FFF2-40B4-BE49-F238E27FC236}">
                  <a16:creationId xmlns:a16="http://schemas.microsoft.com/office/drawing/2014/main" xmlns="" id="{454FFDA5-206E-DCC4-D36D-F500924AA062}"/>
                </a:ext>
              </a:extLst>
            </p:cNvPr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 rtl="0">
                <a:lnSpc>
                  <a:spcPts val="1773"/>
                </a:lnSpc>
                <a:spcBef>
                  <a:spcPct val="0"/>
                </a:spcBef>
              </a:pPr>
              <a:endParaRPr sz="1200" kern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2" name="Group 6">
            <a:extLst>
              <a:ext uri="{FF2B5EF4-FFF2-40B4-BE49-F238E27FC236}">
                <a16:creationId xmlns:a16="http://schemas.microsoft.com/office/drawing/2014/main" xmlns="" id="{5843D8A4-F85B-0B1C-0ADC-197FD04B6614}"/>
              </a:ext>
            </a:extLst>
          </p:cNvPr>
          <p:cNvGrpSpPr/>
          <p:nvPr/>
        </p:nvGrpSpPr>
        <p:grpSpPr>
          <a:xfrm>
            <a:off x="0" y="6523279"/>
            <a:ext cx="12192000" cy="334721"/>
            <a:chOff x="0" y="0"/>
            <a:chExt cx="4816593" cy="132236"/>
          </a:xfrm>
        </p:grpSpPr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xmlns="" id="{EDC064B5-CDE5-DBDE-8417-20CD26575970}"/>
                </a:ext>
              </a:extLst>
            </p:cNvPr>
            <p:cNvSpPr/>
            <p:nvPr/>
          </p:nvSpPr>
          <p:spPr>
            <a:xfrm>
              <a:off x="0" y="0"/>
              <a:ext cx="4816592" cy="132236"/>
            </a:xfrm>
            <a:custGeom>
              <a:avLst/>
              <a:gdLst/>
              <a:ahLst/>
              <a:cxnLst/>
              <a:rect l="l" t="t" r="r" b="b"/>
              <a:pathLst>
                <a:path w="4816592" h="132236">
                  <a:moveTo>
                    <a:pt x="0" y="0"/>
                  </a:moveTo>
                  <a:lnTo>
                    <a:pt x="4816592" y="0"/>
                  </a:lnTo>
                  <a:lnTo>
                    <a:pt x="4816592" y="132236"/>
                  </a:lnTo>
                  <a:lnTo>
                    <a:pt x="0" y="132236"/>
                  </a:lnTo>
                  <a:close/>
                </a:path>
              </a:pathLst>
            </a:custGeom>
            <a:solidFill>
              <a:srgbClr val="30145D"/>
            </a:solidFill>
          </p:spPr>
        </p:sp>
        <p:sp>
          <p:nvSpPr>
            <p:cNvPr id="16" name="TextBox 8">
              <a:extLst>
                <a:ext uri="{FF2B5EF4-FFF2-40B4-BE49-F238E27FC236}">
                  <a16:creationId xmlns:a16="http://schemas.microsoft.com/office/drawing/2014/main" xmlns="" id="{6485B841-D4BC-9318-61BE-B023AC8A7802}"/>
                </a:ext>
              </a:extLst>
            </p:cNvPr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 rtl="0">
                <a:lnSpc>
                  <a:spcPts val="1773"/>
                </a:lnSpc>
                <a:spcBef>
                  <a:spcPct val="0"/>
                </a:spcBef>
              </a:pPr>
              <a:endParaRPr sz="1200" kern="1200">
                <a:solidFill>
                  <a:prstClr val="black"/>
                </a:solidFill>
                <a:latin typeface="Calibri"/>
              </a:endParaRPr>
            </a:p>
          </p:txBody>
        </p:sp>
      </p:grpSp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F5C55A80-9A5C-950B-6E61-3650B090E9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0983829" y="34228"/>
            <a:ext cx="867694" cy="260519"/>
          </a:xfrm>
          <a:prstGeom prst="rect">
            <a:avLst/>
          </a:prstGeom>
        </p:spPr>
      </p:pic>
      <p:graphicFrame>
        <p:nvGraphicFramePr>
          <p:cNvPr id="3173462" name="Таблиц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03883956"/>
              </p:ext>
            </p:extLst>
          </p:nvPr>
        </p:nvGraphicFramePr>
        <p:xfrm>
          <a:off x="479376" y="1069679"/>
          <a:ext cx="11161241" cy="5216288"/>
        </p:xfrm>
        <a:graphic>
          <a:graphicData uri="http://schemas.openxmlformats.org/drawingml/2006/table">
            <a:tbl>
              <a:tblPr firstRow="1" bandRow="1">
                <a:tableStyleId>{E3703FD3-53D7-A68C-D898-90F575BB86E1}</a:tableStyleId>
              </a:tblPr>
              <a:tblGrid>
                <a:gridCol w="159446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9446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59446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59446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59446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748765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440161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</a:tblGrid>
              <a:tr h="754927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600" b="1" dirty="0" err="1">
                          <a:solidFill>
                            <a:schemeClr val="tx1"/>
                          </a:solidFill>
                        </a:rPr>
                        <a:t>Шаг</a:t>
                      </a:r>
                      <a:endParaRPr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0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</a:rPr>
                        <a:t>Столкнулся с травлей</a:t>
                      </a:r>
                      <a:endParaRPr sz="1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0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</a:rPr>
                        <a:t>Уход в себя </a:t>
                      </a:r>
                      <a:endParaRPr sz="1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0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200" b="1" i="0" u="none" strike="noStrike" cap="none" spc="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Травля </a:t>
                      </a:r>
                      <a:endParaRPr sz="1200" b="1" i="0" u="none" strike="noStrike" cap="none" spc="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0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</a:rPr>
                        <a:t>Уход от реальности </a:t>
                      </a:r>
                      <a:endParaRPr sz="1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0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</a:rPr>
                        <a:t>Агрессивное поведение</a:t>
                      </a:r>
                      <a:endParaRPr sz="1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0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</a:rPr>
                        <a:t>Перевод в другой класс/школу</a:t>
                      </a:r>
                      <a:endParaRPr sz="1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0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174345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600" b="1" dirty="0" err="1">
                          <a:solidFill>
                            <a:schemeClr val="tx1"/>
                          </a:solidFill>
                        </a:rPr>
                        <a:t>Потребность</a:t>
                      </a:r>
                      <a:endParaRPr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0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</a:rPr>
                        <a:t>Быть принятым</a:t>
                      </a:r>
                      <a:endParaRPr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0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</a:rPr>
                        <a:t>Безопасность</a:t>
                      </a:r>
                    </a:p>
                    <a:p>
                      <a:pPr algn="ctr">
                        <a:defRPr/>
                      </a:pPr>
                      <a:endParaRPr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0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</a:rPr>
                        <a:t>Защитить себя</a:t>
                      </a:r>
                    </a:p>
                    <a:p>
                      <a:pPr algn="ctr">
                        <a:defRPr/>
                      </a:pPr>
                      <a:endParaRPr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0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</a:rPr>
                        <a:t>Безопасность </a:t>
                      </a:r>
                    </a:p>
                    <a:p>
                      <a:pPr algn="ctr">
                        <a:defRPr/>
                      </a:pPr>
                      <a:endParaRPr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0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</a:rPr>
                        <a:t>Действие/прекратить</a:t>
                      </a:r>
                    </a:p>
                    <a:p>
                      <a:pPr algn="ctr">
                        <a:defRPr/>
                      </a:pPr>
                      <a:endParaRPr sz="1200" b="0" strike="sngStrike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0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</a:rPr>
                        <a:t>Получить помощь</a:t>
                      </a:r>
                    </a:p>
                    <a:p>
                      <a:pPr algn="ctr">
                        <a:defRPr/>
                      </a:pPr>
                      <a:endParaRPr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0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724408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600" b="1" dirty="0" err="1">
                          <a:solidFill>
                            <a:schemeClr val="tx1"/>
                          </a:solidFill>
                        </a:rPr>
                        <a:t>Барьеры</a:t>
                      </a:r>
                      <a:endParaRPr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0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</a:rPr>
                        <a:t>Не доверяет взрослым, не рассказывает о травле. Негативный опыт общения продолжительное время </a:t>
                      </a:r>
                      <a:endParaRPr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0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</a:rPr>
                        <a:t>Ощущение одиночества </a:t>
                      </a:r>
                      <a:endParaRPr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0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</a:rPr>
                        <a:t>Напряжение, сомнения, не знает как действовать </a:t>
                      </a:r>
                      <a:endParaRPr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0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</a:rPr>
                        <a:t>Неспособность себе помочь, накопление агрессии</a:t>
                      </a:r>
                      <a:endParaRPr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0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</a:rPr>
                        <a:t>Не способен остановиться, радикальная позиция, возможен самый негативный сценарий </a:t>
                      </a:r>
                      <a:endParaRPr sz="1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0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</a:rPr>
                        <a:t>Возможное повторение проблемы </a:t>
                      </a:r>
                      <a:endParaRPr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0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81304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600" b="1" dirty="0" err="1">
                          <a:solidFill>
                            <a:schemeClr val="tx1"/>
                          </a:solidFill>
                        </a:rPr>
                        <a:t>Эмоции</a:t>
                      </a:r>
                      <a:endParaRPr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0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0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0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0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0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0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0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81304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600" b="1" dirty="0" err="1">
                          <a:solidFill>
                            <a:schemeClr val="tx1"/>
                          </a:solidFill>
                        </a:rPr>
                        <a:t>Значимость</a:t>
                      </a:r>
                      <a:r>
                        <a:rPr sz="16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sz="1600" b="1" dirty="0" err="1">
                          <a:solidFill>
                            <a:schemeClr val="tx1"/>
                          </a:solidFill>
                        </a:rPr>
                        <a:t>шага</a:t>
                      </a:r>
                      <a:endParaRPr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0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</a:rPr>
                        <a:t>4</a:t>
                      </a:r>
                      <a:endParaRPr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0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</a:rPr>
                        <a:t>1</a:t>
                      </a:r>
                      <a:endParaRPr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0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</a:rPr>
                        <a:t>3</a:t>
                      </a:r>
                      <a:endParaRPr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0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</a:rPr>
                        <a:t>3</a:t>
                      </a:r>
                      <a:endParaRPr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0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</a:rPr>
                        <a:t>5</a:t>
                      </a:r>
                      <a:endParaRPr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0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</a:rPr>
                        <a:t>5</a:t>
                      </a:r>
                      <a:endParaRPr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0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E62317AD-DDCD-4346-8495-C8692A87E9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2677864" y="4893953"/>
            <a:ext cx="434997" cy="434997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20A90B8B-CD66-48EF-A9D0-DA339AB1DA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48822" y="4896500"/>
            <a:ext cx="438950" cy="43245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A3439CA6-4670-434A-815B-53C22707E3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40521" y="4896500"/>
            <a:ext cx="438950" cy="432854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0590EF40-4742-4329-AD13-773D71BDF07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15432" y="4896904"/>
            <a:ext cx="438950" cy="43245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A7E0C8D7-A5FE-42BC-82C7-2F16D694460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76316" y="4884785"/>
            <a:ext cx="432854" cy="43285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486EFBDB-51BB-4AE5-8D39-30DC1595506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632504" y="4896500"/>
            <a:ext cx="438950" cy="432854"/>
          </a:xfrm>
          <a:prstGeom prst="rect">
            <a:avLst/>
          </a:prstGeom>
        </p:spPr>
      </p:pic>
      <p:sp>
        <p:nvSpPr>
          <p:cNvPr id="19" name="TextBox 1">
            <a:extLst>
              <a:ext uri="{FF2B5EF4-FFF2-40B4-BE49-F238E27FC236}">
                <a16:creationId xmlns:a16="http://schemas.microsoft.com/office/drawing/2014/main" xmlns="" id="{9888DFDE-0039-3CB2-09AB-B1355D975732}"/>
              </a:ext>
            </a:extLst>
          </p:cNvPr>
          <p:cNvSpPr txBox="1"/>
          <p:nvPr/>
        </p:nvSpPr>
        <p:spPr bwMode="auto">
          <a:xfrm>
            <a:off x="479779" y="382052"/>
            <a:ext cx="3311966" cy="510778"/>
          </a:xfrm>
          <a:prstGeom prst="roundRect">
            <a:avLst/>
          </a:prstGeom>
          <a:solidFill>
            <a:schemeClr val="bg1"/>
          </a:solidFill>
          <a:effectLst/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3200" b="1">
                <a:solidFill>
                  <a:srgbClr val="002060"/>
                </a:solidFill>
                <a:ea typeface="Roboto Medium"/>
                <a:cs typeface="Roboto Medium"/>
              </a:defRPr>
            </a:lvl1pPr>
          </a:lstStyle>
          <a:p>
            <a:pPr algn="ctr"/>
            <a:r>
              <a:rPr lang="en-US" sz="2400" dirty="0">
                <a:solidFill>
                  <a:schemeClr val="tx1"/>
                </a:solidFill>
                <a:latin typeface="+mj-lt"/>
              </a:rPr>
              <a:t>CJM </a:t>
            </a:r>
            <a:r>
              <a:rPr lang="ru-RU" sz="2400" dirty="0">
                <a:solidFill>
                  <a:schemeClr val="tx1"/>
                </a:solidFill>
                <a:latin typeface="+mj-lt"/>
              </a:rPr>
              <a:t>текущего сервиса </a:t>
            </a:r>
          </a:p>
        </p:txBody>
      </p:sp>
      <p:sp>
        <p:nvSpPr>
          <p:cNvPr id="20" name="Овал 19">
            <a:extLst>
              <a:ext uri="{FF2B5EF4-FFF2-40B4-BE49-F238E27FC236}">
                <a16:creationId xmlns:a16="http://schemas.microsoft.com/office/drawing/2014/main" xmlns="" id="{8A545D79-417E-462A-83F1-A8C32E6A334A}"/>
              </a:ext>
            </a:extLst>
          </p:cNvPr>
          <p:cNvSpPr/>
          <p:nvPr/>
        </p:nvSpPr>
        <p:spPr>
          <a:xfrm>
            <a:off x="8474006" y="1069679"/>
            <a:ext cx="1726450" cy="5216288"/>
          </a:xfrm>
          <a:prstGeom prst="ellipse">
            <a:avLst/>
          </a:prstGeom>
          <a:noFill/>
          <a:ln w="1905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3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173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1" name="Freeform 4">
            <a:extLst>
              <a:ext uri="{FF2B5EF4-FFF2-40B4-BE49-F238E27FC236}">
                <a16:creationId xmlns:a16="http://schemas.microsoft.com/office/drawing/2014/main" xmlns="" id="{21F2F81C-AA14-6DA9-8460-042BE4CF44A4}"/>
              </a:ext>
            </a:extLst>
          </p:cNvPr>
          <p:cNvSpPr/>
          <p:nvPr/>
        </p:nvSpPr>
        <p:spPr bwMode="auto">
          <a:xfrm>
            <a:off x="3" y="230598"/>
            <a:ext cx="12191997" cy="6396803"/>
          </a:xfrm>
          <a:custGeom>
            <a:avLst/>
            <a:gdLst/>
            <a:ahLst/>
            <a:cxnLst/>
            <a:rect l="l" t="t" r="r" b="b"/>
            <a:pathLst>
              <a:path w="4816592" h="2444862">
                <a:moveTo>
                  <a:pt x="0" y="0"/>
                </a:moveTo>
                <a:lnTo>
                  <a:pt x="4816592" y="0"/>
                </a:lnTo>
                <a:lnTo>
                  <a:pt x="4816592" y="2444862"/>
                </a:lnTo>
                <a:lnTo>
                  <a:pt x="0" y="2444862"/>
                </a:lnTo>
                <a:close/>
              </a:path>
            </a:pathLst>
          </a:custGeom>
          <a:solidFill>
            <a:srgbClr val="461E85">
              <a:alpha val="52941"/>
            </a:srgbClr>
          </a:solidFill>
          <a:effectLst/>
        </p:spPr>
      </p:sp>
      <p:grpSp>
        <p:nvGrpSpPr>
          <p:cNvPr id="2" name="Group 3">
            <a:extLst>
              <a:ext uri="{FF2B5EF4-FFF2-40B4-BE49-F238E27FC236}">
                <a16:creationId xmlns:a16="http://schemas.microsoft.com/office/drawing/2014/main" xmlns="" id="{2DDC6E34-2760-30D5-6C1A-BC0B44A0726B}"/>
              </a:ext>
            </a:extLst>
          </p:cNvPr>
          <p:cNvGrpSpPr/>
          <p:nvPr/>
        </p:nvGrpSpPr>
        <p:grpSpPr>
          <a:xfrm>
            <a:off x="0" y="0"/>
            <a:ext cx="12192000" cy="334721"/>
            <a:chOff x="0" y="0"/>
            <a:chExt cx="4816593" cy="132236"/>
          </a:xfrm>
          <a:effectLst/>
        </p:grpSpPr>
        <p:sp>
          <p:nvSpPr>
            <p:cNvPr id="3" name="Freeform 4">
              <a:extLst>
                <a:ext uri="{FF2B5EF4-FFF2-40B4-BE49-F238E27FC236}">
                  <a16:creationId xmlns:a16="http://schemas.microsoft.com/office/drawing/2014/main" xmlns="" id="{25280E9A-A381-FCFB-3664-1D9BB926F89D}"/>
                </a:ext>
              </a:extLst>
            </p:cNvPr>
            <p:cNvSpPr/>
            <p:nvPr/>
          </p:nvSpPr>
          <p:spPr>
            <a:xfrm>
              <a:off x="0" y="0"/>
              <a:ext cx="4816592" cy="132236"/>
            </a:xfrm>
            <a:custGeom>
              <a:avLst/>
              <a:gdLst/>
              <a:ahLst/>
              <a:cxnLst/>
              <a:rect l="l" t="t" r="r" b="b"/>
              <a:pathLst>
                <a:path w="4816592" h="132236">
                  <a:moveTo>
                    <a:pt x="0" y="0"/>
                  </a:moveTo>
                  <a:lnTo>
                    <a:pt x="4816592" y="0"/>
                  </a:lnTo>
                  <a:lnTo>
                    <a:pt x="4816592" y="132236"/>
                  </a:lnTo>
                  <a:lnTo>
                    <a:pt x="0" y="132236"/>
                  </a:lnTo>
                  <a:close/>
                </a:path>
              </a:pathLst>
            </a:custGeom>
            <a:solidFill>
              <a:srgbClr val="30145D"/>
            </a:solidFill>
          </p:spPr>
        </p:sp>
        <p:sp>
          <p:nvSpPr>
            <p:cNvPr id="4" name="TextBox 5">
              <a:extLst>
                <a:ext uri="{FF2B5EF4-FFF2-40B4-BE49-F238E27FC236}">
                  <a16:creationId xmlns:a16="http://schemas.microsoft.com/office/drawing/2014/main" xmlns="" id="{B4F56D8E-29BF-9DF7-0D59-AFE85C4D191C}"/>
                </a:ext>
              </a:extLst>
            </p:cNvPr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 rtl="0">
                <a:lnSpc>
                  <a:spcPts val="1773"/>
                </a:lnSpc>
                <a:spcBef>
                  <a:spcPct val="0"/>
                </a:spcBef>
              </a:pPr>
              <a:endParaRPr sz="1200" kern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5" name="Group 6">
            <a:extLst>
              <a:ext uri="{FF2B5EF4-FFF2-40B4-BE49-F238E27FC236}">
                <a16:creationId xmlns:a16="http://schemas.microsoft.com/office/drawing/2014/main" xmlns="" id="{3B3CE81B-3D6D-A6C4-4CB3-02CB06E72A90}"/>
              </a:ext>
            </a:extLst>
          </p:cNvPr>
          <p:cNvGrpSpPr/>
          <p:nvPr/>
        </p:nvGrpSpPr>
        <p:grpSpPr>
          <a:xfrm>
            <a:off x="0" y="6523279"/>
            <a:ext cx="12192000" cy="334721"/>
            <a:chOff x="0" y="0"/>
            <a:chExt cx="4816593" cy="132236"/>
          </a:xfrm>
        </p:grpSpPr>
        <p:sp>
          <p:nvSpPr>
            <p:cNvPr id="6" name="Freeform 7">
              <a:extLst>
                <a:ext uri="{FF2B5EF4-FFF2-40B4-BE49-F238E27FC236}">
                  <a16:creationId xmlns:a16="http://schemas.microsoft.com/office/drawing/2014/main" xmlns="" id="{12D31003-6888-9471-6B8A-6ABFC97010D4}"/>
                </a:ext>
              </a:extLst>
            </p:cNvPr>
            <p:cNvSpPr/>
            <p:nvPr/>
          </p:nvSpPr>
          <p:spPr>
            <a:xfrm>
              <a:off x="0" y="0"/>
              <a:ext cx="4816592" cy="132236"/>
            </a:xfrm>
            <a:custGeom>
              <a:avLst/>
              <a:gdLst/>
              <a:ahLst/>
              <a:cxnLst/>
              <a:rect l="l" t="t" r="r" b="b"/>
              <a:pathLst>
                <a:path w="4816592" h="132236">
                  <a:moveTo>
                    <a:pt x="0" y="0"/>
                  </a:moveTo>
                  <a:lnTo>
                    <a:pt x="4816592" y="0"/>
                  </a:lnTo>
                  <a:lnTo>
                    <a:pt x="4816592" y="132236"/>
                  </a:lnTo>
                  <a:lnTo>
                    <a:pt x="0" y="132236"/>
                  </a:lnTo>
                  <a:close/>
                </a:path>
              </a:pathLst>
            </a:custGeom>
            <a:solidFill>
              <a:srgbClr val="30145D"/>
            </a:solidFill>
          </p:spPr>
        </p:sp>
        <p:sp>
          <p:nvSpPr>
            <p:cNvPr id="7" name="TextBox 8">
              <a:extLst>
                <a:ext uri="{FF2B5EF4-FFF2-40B4-BE49-F238E27FC236}">
                  <a16:creationId xmlns:a16="http://schemas.microsoft.com/office/drawing/2014/main" xmlns="" id="{2AA19F43-5BF9-862C-8471-CA0FF2635DED}"/>
                </a:ext>
              </a:extLst>
            </p:cNvPr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 rtl="0">
                <a:lnSpc>
                  <a:spcPts val="1773"/>
                </a:lnSpc>
                <a:spcBef>
                  <a:spcPct val="0"/>
                </a:spcBef>
              </a:pPr>
              <a:endParaRPr sz="1200" kern="1200">
                <a:solidFill>
                  <a:prstClr val="black"/>
                </a:solidFill>
                <a:latin typeface="Calibri"/>
              </a:endParaRPr>
            </a:p>
          </p:txBody>
        </p:sp>
      </p:grp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A782A47E-F0C3-BE0A-E8A8-2078BF5CC4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0983829" y="34228"/>
            <a:ext cx="867694" cy="260519"/>
          </a:xfrm>
          <a:prstGeom prst="rect">
            <a:avLst/>
          </a:prstGeom>
          <a:effectLst/>
        </p:spPr>
      </p:pic>
      <p:sp>
        <p:nvSpPr>
          <p:cNvPr id="31" name="Текст 3">
            <a:extLst>
              <a:ext uri="{FF2B5EF4-FFF2-40B4-BE49-F238E27FC236}">
                <a16:creationId xmlns:a16="http://schemas.microsoft.com/office/drawing/2014/main" xmlns="" id="{9D698B6F-B725-A1D6-AE06-32CED49752E6}"/>
              </a:ext>
            </a:extLst>
          </p:cNvPr>
          <p:cNvSpPr txBox="1">
            <a:spLocks/>
          </p:cNvSpPr>
          <p:nvPr/>
        </p:nvSpPr>
        <p:spPr>
          <a:xfrm>
            <a:off x="6739487" y="1713548"/>
            <a:ext cx="4262449" cy="1289520"/>
          </a:xfrm>
          <a:prstGeom prst="rect">
            <a:avLst/>
          </a:prstGeom>
          <a:effectLst/>
        </p:spPr>
        <p:txBody>
          <a:bodyPr/>
          <a:lstStyle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dirty="0"/>
          </a:p>
        </p:txBody>
      </p:sp>
      <p:sp>
        <p:nvSpPr>
          <p:cNvPr id="39" name="TextBox 1">
            <a:extLst>
              <a:ext uri="{FF2B5EF4-FFF2-40B4-BE49-F238E27FC236}">
                <a16:creationId xmlns:a16="http://schemas.microsoft.com/office/drawing/2014/main" xmlns="" id="{E7667B5E-A503-A7D5-8828-535BDC1753FE}"/>
              </a:ext>
            </a:extLst>
          </p:cNvPr>
          <p:cNvSpPr txBox="1"/>
          <p:nvPr/>
        </p:nvSpPr>
        <p:spPr bwMode="auto">
          <a:xfrm>
            <a:off x="125733" y="651267"/>
            <a:ext cx="9673994" cy="510778"/>
          </a:xfrm>
          <a:prstGeom prst="roundRect">
            <a:avLst/>
          </a:prstGeom>
          <a:solidFill>
            <a:schemeClr val="bg1"/>
          </a:solidFill>
          <a:effectLst/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400" dirty="0">
                <a:ea typeface="Roboto Medium"/>
              </a:rPr>
              <a:t>Первый этап «Система формирования нового школьного пространства» </a:t>
            </a:r>
          </a:p>
        </p:txBody>
      </p:sp>
      <p:sp>
        <p:nvSpPr>
          <p:cNvPr id="42" name="TextBox 1">
            <a:extLst>
              <a:ext uri="{FF2B5EF4-FFF2-40B4-BE49-F238E27FC236}">
                <a16:creationId xmlns:a16="http://schemas.microsoft.com/office/drawing/2014/main" xmlns="" id="{5D699FF8-74B2-F1C8-D90E-F0BAB62CEBCB}"/>
              </a:ext>
            </a:extLst>
          </p:cNvPr>
          <p:cNvSpPr txBox="1"/>
          <p:nvPr/>
        </p:nvSpPr>
        <p:spPr bwMode="auto">
          <a:xfrm>
            <a:off x="133558" y="1563680"/>
            <a:ext cx="1331524" cy="919401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effectLst/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 rtlCol="0">
            <a:spAutoFit/>
          </a:bodyPr>
          <a:lstStyle/>
          <a:p>
            <a:pPr algn="ctr"/>
            <a:endParaRPr lang="ru-RU" dirty="0">
              <a:solidFill>
                <a:schemeClr val="bg1"/>
              </a:solidFill>
            </a:endParaRPr>
          </a:p>
          <a:p>
            <a:pPr algn="ctr"/>
            <a:r>
              <a:rPr lang="ru-RU" sz="1200" b="1" dirty="0">
                <a:latin typeface="Calibri" panose="020F0502020204030204" pitchFamily="34" charset="0"/>
                <a:cs typeface="Arial" panose="020B0604020202020204" pitchFamily="34" charset="0"/>
              </a:rPr>
              <a:t>ТОЧКИ БОЛИ</a:t>
            </a:r>
          </a:p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graphicFrame>
        <p:nvGraphicFramePr>
          <p:cNvPr id="9" name="Таблица 4">
            <a:extLst>
              <a:ext uri="{FF2B5EF4-FFF2-40B4-BE49-F238E27FC236}">
                <a16:creationId xmlns:a16="http://schemas.microsoft.com/office/drawing/2014/main" xmlns="" id="{E6BB27B7-0544-BF3C-9A54-786142179E7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17190073"/>
              </p:ext>
            </p:extLst>
          </p:nvPr>
        </p:nvGraphicFramePr>
        <p:xfrm>
          <a:off x="1643965" y="1302383"/>
          <a:ext cx="10369152" cy="1441995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{E3703FD3-53D7-A68C-D898-90F575BB86E1}</a:tableStyleId>
              </a:tblPr>
              <a:tblGrid>
                <a:gridCol w="108012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xmlns="" val="1096563839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xmlns="" val="3984830944"/>
                    </a:ext>
                  </a:extLst>
                </a:gridCol>
              </a:tblGrid>
              <a:tr h="144199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Я одинок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Не умею говорить о </a:t>
                      </a: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проблемах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Хочу быть нужным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Не чувствую, что могу на что-то повлиять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Не чувствую себя молодцом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Не умею выражать свои чувства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Не могу себя защитить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Не чувствую себя в безопасности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Не умею общаться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Не доверяю взрослым и не знаю, кто может помочь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10" name="TextBox 1">
            <a:extLst>
              <a:ext uri="{FF2B5EF4-FFF2-40B4-BE49-F238E27FC236}">
                <a16:creationId xmlns:a16="http://schemas.microsoft.com/office/drawing/2014/main" xmlns="" id="{EA1112FA-2F13-A9D5-BC73-FF863274C918}"/>
              </a:ext>
            </a:extLst>
          </p:cNvPr>
          <p:cNvSpPr txBox="1"/>
          <p:nvPr/>
        </p:nvSpPr>
        <p:spPr bwMode="auto">
          <a:xfrm>
            <a:off x="103772" y="3428999"/>
            <a:ext cx="1455723" cy="885349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effectLst/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 rtlCol="0">
            <a:spAutoFit/>
          </a:bodyPr>
          <a:lstStyle/>
          <a:p>
            <a:pPr algn="ctr"/>
            <a:endParaRPr lang="ru-RU" sz="1200" b="1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1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ПРОФИОАКТИЧЕСКИЕ МЕРОПРИЯТИЯ</a:t>
            </a:r>
          </a:p>
          <a:p>
            <a:pPr algn="ctr"/>
            <a:endParaRPr lang="ru-RU" sz="1200" dirty="0">
              <a:solidFill>
                <a:schemeClr val="bg1"/>
              </a:solidFill>
            </a:endParaRPr>
          </a:p>
        </p:txBody>
      </p:sp>
      <p:sp>
        <p:nvSpPr>
          <p:cNvPr id="11" name="TextBox 1">
            <a:extLst>
              <a:ext uri="{FF2B5EF4-FFF2-40B4-BE49-F238E27FC236}">
                <a16:creationId xmlns:a16="http://schemas.microsoft.com/office/drawing/2014/main" xmlns="" id="{D2FFC2FC-98DE-79CE-5C9C-DA448F2D0194}"/>
              </a:ext>
            </a:extLst>
          </p:cNvPr>
          <p:cNvSpPr txBox="1"/>
          <p:nvPr/>
        </p:nvSpPr>
        <p:spPr bwMode="auto">
          <a:xfrm>
            <a:off x="71458" y="5294320"/>
            <a:ext cx="1455723" cy="919401"/>
          </a:xfrm>
          <a:prstGeom prst="roundRect">
            <a:avLst/>
          </a:prstGeom>
          <a:solidFill>
            <a:schemeClr val="accent1"/>
          </a:solidFill>
          <a:effectLst/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 rtlCol="0">
            <a:spAutoFit/>
          </a:bodyPr>
          <a:lstStyle/>
          <a:p>
            <a:pPr algn="ctr"/>
            <a:endParaRPr lang="ru-RU" sz="1200" dirty="0">
              <a:solidFill>
                <a:schemeClr val="bg1"/>
              </a:solidFill>
            </a:endParaRPr>
          </a:p>
          <a:p>
            <a:pPr algn="ctr"/>
            <a:r>
              <a:rPr lang="ru-RU" sz="1200" b="1" dirty="0">
                <a:latin typeface="Calibri" panose="020F0502020204030204" pitchFamily="34" charset="0"/>
                <a:cs typeface="Arial" panose="020B0604020202020204" pitchFamily="34" charset="0"/>
              </a:rPr>
              <a:t>ТРАНСФОРМА-ЦИЯ</a:t>
            </a:r>
          </a:p>
          <a:p>
            <a:pPr algn="ctr"/>
            <a:endParaRPr lang="ru-RU" sz="1200" b="1" dirty="0">
              <a:solidFill>
                <a:schemeClr val="bg1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2" name="Таблица 11">
            <a:extLst>
              <a:ext uri="{FF2B5EF4-FFF2-40B4-BE49-F238E27FC236}">
                <a16:creationId xmlns:a16="http://schemas.microsoft.com/office/drawing/2014/main" xmlns="" id="{92E340E7-C150-457C-FFEA-C30B9DD336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3103273"/>
              </p:ext>
            </p:extLst>
          </p:nvPr>
        </p:nvGraphicFramePr>
        <p:xfrm>
          <a:off x="1643965" y="3288702"/>
          <a:ext cx="10369152" cy="1075611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{E3703FD3-53D7-A68C-D898-90F575BB86E1}</a:tableStyleId>
              </a:tblPr>
              <a:tblGrid>
                <a:gridCol w="1080120">
                  <a:extLst>
                    <a:ext uri="{9D8B030D-6E8A-4147-A177-3AD203B41FA5}">
                      <a16:colId xmlns:a16="http://schemas.microsoft.com/office/drawing/2014/main" xmlns="" val="1060252134"/>
                    </a:ext>
                  </a:extLst>
                </a:gridCol>
                <a:gridCol w="1067659">
                  <a:extLst>
                    <a:ext uri="{9D8B030D-6E8A-4147-A177-3AD203B41FA5}">
                      <a16:colId xmlns:a16="http://schemas.microsoft.com/office/drawing/2014/main" xmlns="" val="3553728308"/>
                    </a:ext>
                  </a:extLst>
                </a:gridCol>
                <a:gridCol w="948565">
                  <a:extLst>
                    <a:ext uri="{9D8B030D-6E8A-4147-A177-3AD203B41FA5}">
                      <a16:colId xmlns:a16="http://schemas.microsoft.com/office/drawing/2014/main" xmlns="" val="82906097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xmlns="" val="85301785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xmlns="" val="1593168152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88736904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xmlns="" val="2683464108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xmlns="" val="1651872217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xmlns="" val="1343493818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xmlns="" val="3769315595"/>
                    </a:ext>
                  </a:extLst>
                </a:gridCol>
              </a:tblGrid>
              <a:tr h="107561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Школьный ориентир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1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Социаль-ный</a:t>
                      </a: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театр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Квест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Правила общения – «Хартия»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Обратная связь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Служба примирения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Шефство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Часы общения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Клубы по интересам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Взаимная ценность учеников и учителей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8032768"/>
                  </a:ext>
                </a:extLst>
              </a:tr>
            </a:tbl>
          </a:graphicData>
        </a:graphic>
      </p:graphicFrame>
      <p:graphicFrame>
        <p:nvGraphicFramePr>
          <p:cNvPr id="13" name="Таблица 12">
            <a:extLst>
              <a:ext uri="{FF2B5EF4-FFF2-40B4-BE49-F238E27FC236}">
                <a16:creationId xmlns:a16="http://schemas.microsoft.com/office/drawing/2014/main" xmlns="" id="{313453D4-E0E9-27DB-01BE-61FD05AE08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7588367"/>
              </p:ext>
            </p:extLst>
          </p:nvPr>
        </p:nvGraphicFramePr>
        <p:xfrm>
          <a:off x="1643965" y="4983099"/>
          <a:ext cx="10369152" cy="1441995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{E3703FD3-53D7-A68C-D898-90F575BB86E1}</a:tableStyleId>
              </a:tblPr>
              <a:tblGrid>
                <a:gridCol w="1080120">
                  <a:extLst>
                    <a:ext uri="{9D8B030D-6E8A-4147-A177-3AD203B41FA5}">
                      <a16:colId xmlns:a16="http://schemas.microsoft.com/office/drawing/2014/main" xmlns="" val="1909048200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xmlns="" val="3265122665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xmlns="" val="3849328777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xmlns="" val="596218337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xmlns="" val="4230737038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3930963160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xmlns="" val="4137441943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xmlns="" val="1841165568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xmlns="" val="337907597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xmlns="" val="2737435522"/>
                    </a:ext>
                  </a:extLst>
                </a:gridCol>
              </a:tblGrid>
              <a:tr h="144199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Я знаю и понимаю, что я хочу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Я </a:t>
                      </a:r>
                      <a:r>
                        <a:rPr lang="ru-RU" sz="1400" b="1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проявля-юсь</a:t>
                      </a: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и действую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Я эмпатичен к себе и окружаю-</a:t>
                      </a:r>
                      <a:r>
                        <a:rPr lang="ru-RU" sz="1400" b="1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щим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Я осознаю свои зоны ответственности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Я открыт и хочу помогать окружаю-</a:t>
                      </a:r>
                      <a:r>
                        <a:rPr lang="ru-RU" sz="1400" b="1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щим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У меня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высокий эмоциональный интеллект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Я уверен в себе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Я умею общаться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Я знаю в чем мой талант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Я чувствую себя в безопасности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63278630"/>
                  </a:ext>
                </a:extLst>
              </a:tr>
            </a:tbl>
          </a:graphicData>
        </a:graphic>
      </p:graphicFrame>
      <p:sp>
        <p:nvSpPr>
          <p:cNvPr id="15" name="Выноска: стрелка вниз 14">
            <a:extLst>
              <a:ext uri="{FF2B5EF4-FFF2-40B4-BE49-F238E27FC236}">
                <a16:creationId xmlns:a16="http://schemas.microsoft.com/office/drawing/2014/main" xmlns="" id="{1E12EA90-BD33-4FB2-BA7D-C5BD36E1ECEC}"/>
              </a:ext>
            </a:extLst>
          </p:cNvPr>
          <p:cNvSpPr/>
          <p:nvPr/>
        </p:nvSpPr>
        <p:spPr>
          <a:xfrm>
            <a:off x="4511824" y="2884716"/>
            <a:ext cx="3672408" cy="280203"/>
          </a:xfrm>
          <a:prstGeom prst="downArrowCallou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Выноска: стрелка вниз 20">
            <a:extLst>
              <a:ext uri="{FF2B5EF4-FFF2-40B4-BE49-F238E27FC236}">
                <a16:creationId xmlns:a16="http://schemas.microsoft.com/office/drawing/2014/main" xmlns="" id="{9E4B77A7-2952-4141-9143-3A6A90D1A48D}"/>
              </a:ext>
            </a:extLst>
          </p:cNvPr>
          <p:cNvSpPr/>
          <p:nvPr/>
        </p:nvSpPr>
        <p:spPr bwMode="auto">
          <a:xfrm>
            <a:off x="4511296" y="4565052"/>
            <a:ext cx="3672408" cy="280203"/>
          </a:xfrm>
          <a:prstGeom prst="downArrowCallout">
            <a:avLst/>
          </a:prstGeom>
          <a:solidFill>
            <a:schemeClr val="accent5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8663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2" grpId="0" animBg="1"/>
      <p:bldP spid="10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7" name="Freeform 4">
            <a:extLst>
              <a:ext uri="{FF2B5EF4-FFF2-40B4-BE49-F238E27FC236}">
                <a16:creationId xmlns:a16="http://schemas.microsoft.com/office/drawing/2014/main" xmlns="" id="{45CE35D3-49CB-70CB-5319-AEC7706A3D41}"/>
              </a:ext>
            </a:extLst>
          </p:cNvPr>
          <p:cNvSpPr/>
          <p:nvPr/>
        </p:nvSpPr>
        <p:spPr bwMode="auto">
          <a:xfrm>
            <a:off x="3" y="272556"/>
            <a:ext cx="12191997" cy="6396803"/>
          </a:xfrm>
          <a:custGeom>
            <a:avLst/>
            <a:gdLst/>
            <a:ahLst/>
            <a:cxnLst/>
            <a:rect l="l" t="t" r="r" b="b"/>
            <a:pathLst>
              <a:path w="4816592" h="2444862">
                <a:moveTo>
                  <a:pt x="0" y="0"/>
                </a:moveTo>
                <a:lnTo>
                  <a:pt x="4816592" y="0"/>
                </a:lnTo>
                <a:lnTo>
                  <a:pt x="4816592" y="2444862"/>
                </a:lnTo>
                <a:lnTo>
                  <a:pt x="0" y="2444862"/>
                </a:lnTo>
                <a:close/>
              </a:path>
            </a:pathLst>
          </a:custGeom>
          <a:solidFill>
            <a:srgbClr val="461E85">
              <a:alpha val="52941"/>
            </a:srgbClr>
          </a:solidFill>
        </p:spPr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xmlns="" id="{B7830246-89BC-CDD1-CF99-BF3369EA620D}"/>
              </a:ext>
            </a:extLst>
          </p:cNvPr>
          <p:cNvGrpSpPr/>
          <p:nvPr/>
        </p:nvGrpSpPr>
        <p:grpSpPr>
          <a:xfrm>
            <a:off x="0" y="0"/>
            <a:ext cx="12192000" cy="334721"/>
            <a:chOff x="0" y="0"/>
            <a:chExt cx="4816593" cy="132236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xmlns="" id="{BC106922-936A-7323-2F1A-0EF6911453AF}"/>
                </a:ext>
              </a:extLst>
            </p:cNvPr>
            <p:cNvSpPr/>
            <p:nvPr/>
          </p:nvSpPr>
          <p:spPr>
            <a:xfrm>
              <a:off x="0" y="0"/>
              <a:ext cx="4816592" cy="132236"/>
            </a:xfrm>
            <a:custGeom>
              <a:avLst/>
              <a:gdLst/>
              <a:ahLst/>
              <a:cxnLst/>
              <a:rect l="l" t="t" r="r" b="b"/>
              <a:pathLst>
                <a:path w="4816592" h="132236">
                  <a:moveTo>
                    <a:pt x="0" y="0"/>
                  </a:moveTo>
                  <a:lnTo>
                    <a:pt x="4816592" y="0"/>
                  </a:lnTo>
                  <a:lnTo>
                    <a:pt x="4816592" y="132236"/>
                  </a:lnTo>
                  <a:lnTo>
                    <a:pt x="0" y="132236"/>
                  </a:lnTo>
                  <a:close/>
                </a:path>
              </a:pathLst>
            </a:custGeom>
            <a:solidFill>
              <a:srgbClr val="30145D"/>
            </a:solidFill>
          </p:spPr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xmlns="" id="{7F50013E-BE5E-156F-C593-2A0E219CFE85}"/>
                </a:ext>
              </a:extLst>
            </p:cNvPr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 rtl="0">
                <a:lnSpc>
                  <a:spcPts val="1773"/>
                </a:lnSpc>
                <a:spcBef>
                  <a:spcPct val="0"/>
                </a:spcBef>
              </a:pPr>
              <a:endParaRPr sz="1200" kern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90061636-B13D-F3D6-EA84-FAE6A29E6D70}"/>
              </a:ext>
            </a:extLst>
          </p:cNvPr>
          <p:cNvGrpSpPr/>
          <p:nvPr/>
        </p:nvGrpSpPr>
        <p:grpSpPr>
          <a:xfrm>
            <a:off x="0" y="6523279"/>
            <a:ext cx="12192000" cy="334721"/>
            <a:chOff x="0" y="0"/>
            <a:chExt cx="4816593" cy="132236"/>
          </a:xfrm>
        </p:grpSpPr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xmlns="" id="{C181DA23-3A38-B2E0-DDE5-1E7AA3EBE659}"/>
                </a:ext>
              </a:extLst>
            </p:cNvPr>
            <p:cNvSpPr/>
            <p:nvPr/>
          </p:nvSpPr>
          <p:spPr>
            <a:xfrm>
              <a:off x="0" y="0"/>
              <a:ext cx="4816592" cy="132236"/>
            </a:xfrm>
            <a:custGeom>
              <a:avLst/>
              <a:gdLst/>
              <a:ahLst/>
              <a:cxnLst/>
              <a:rect l="l" t="t" r="r" b="b"/>
              <a:pathLst>
                <a:path w="4816592" h="132236">
                  <a:moveTo>
                    <a:pt x="0" y="0"/>
                  </a:moveTo>
                  <a:lnTo>
                    <a:pt x="4816592" y="0"/>
                  </a:lnTo>
                  <a:lnTo>
                    <a:pt x="4816592" y="132236"/>
                  </a:lnTo>
                  <a:lnTo>
                    <a:pt x="0" y="132236"/>
                  </a:lnTo>
                  <a:close/>
                </a:path>
              </a:pathLst>
            </a:custGeom>
            <a:solidFill>
              <a:srgbClr val="30145D"/>
            </a:solidFill>
          </p:spPr>
        </p:sp>
        <p:sp>
          <p:nvSpPr>
            <p:cNvPr id="14" name="TextBox 8">
              <a:extLst>
                <a:ext uri="{FF2B5EF4-FFF2-40B4-BE49-F238E27FC236}">
                  <a16:creationId xmlns:a16="http://schemas.microsoft.com/office/drawing/2014/main" xmlns="" id="{5022572D-E90B-FEAD-E155-8C90473F05B0}"/>
                </a:ext>
              </a:extLst>
            </p:cNvPr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 rtl="0">
                <a:lnSpc>
                  <a:spcPts val="1773"/>
                </a:lnSpc>
                <a:spcBef>
                  <a:spcPct val="0"/>
                </a:spcBef>
              </a:pPr>
              <a:endParaRPr sz="1200" kern="1200">
                <a:solidFill>
                  <a:prstClr val="black"/>
                </a:solidFill>
                <a:latin typeface="Calibri"/>
              </a:endParaRPr>
            </a:p>
          </p:txBody>
        </p:sp>
      </p:grpSp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129F7F9D-C329-FC03-A86E-8517EDFAC5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0983829" y="34228"/>
            <a:ext cx="867694" cy="260519"/>
          </a:xfrm>
          <a:prstGeom prst="rect">
            <a:avLst/>
          </a:prstGeom>
        </p:spPr>
      </p:pic>
      <p:grpSp>
        <p:nvGrpSpPr>
          <p:cNvPr id="34" name="Group 2">
            <a:extLst>
              <a:ext uri="{FF2B5EF4-FFF2-40B4-BE49-F238E27FC236}">
                <a16:creationId xmlns:a16="http://schemas.microsoft.com/office/drawing/2014/main" xmlns="" id="{A146C68B-56C6-C5DC-9CB5-8B0C03F2C7B3}"/>
              </a:ext>
            </a:extLst>
          </p:cNvPr>
          <p:cNvGrpSpPr>
            <a:grpSpLocks noChangeAspect="1"/>
          </p:cNvGrpSpPr>
          <p:nvPr/>
        </p:nvGrpSpPr>
        <p:grpSpPr>
          <a:xfrm>
            <a:off x="694724" y="1843458"/>
            <a:ext cx="1946603" cy="2721247"/>
            <a:chOff x="-14060" y="628389"/>
            <a:chExt cx="6364060" cy="8896611"/>
          </a:xfrm>
          <a:effectLst/>
        </p:grpSpPr>
        <p:sp>
          <p:nvSpPr>
            <p:cNvPr id="35" name="Freeform 3">
              <a:extLst>
                <a:ext uri="{FF2B5EF4-FFF2-40B4-BE49-F238E27FC236}">
                  <a16:creationId xmlns:a16="http://schemas.microsoft.com/office/drawing/2014/main" xmlns="" id="{FBEBF71C-6751-8FED-751E-DA1F62C183A1}"/>
                </a:ext>
              </a:extLst>
            </p:cNvPr>
            <p:cNvSpPr/>
            <p:nvPr/>
          </p:nvSpPr>
          <p:spPr>
            <a:xfrm>
              <a:off x="-14060" y="628389"/>
              <a:ext cx="6364060" cy="8896611"/>
            </a:xfrm>
            <a:custGeom>
              <a:avLst/>
              <a:gdLst/>
              <a:ahLst/>
              <a:cxnLst/>
              <a:rect l="l" t="t" r="r" b="b"/>
              <a:pathLst>
                <a:path w="6350000" h="9525000">
                  <a:moveTo>
                    <a:pt x="0" y="9042400"/>
                  </a:moveTo>
                  <a:lnTo>
                    <a:pt x="0" y="482600"/>
                  </a:lnTo>
                  <a:cubicBezTo>
                    <a:pt x="0" y="215900"/>
                    <a:pt x="215900" y="0"/>
                    <a:pt x="482600" y="0"/>
                  </a:cubicBezTo>
                  <a:lnTo>
                    <a:pt x="5867400" y="0"/>
                  </a:lnTo>
                  <a:cubicBezTo>
                    <a:pt x="6134100" y="0"/>
                    <a:pt x="6350000" y="217170"/>
                    <a:pt x="6350000" y="482600"/>
                  </a:cubicBezTo>
                  <a:lnTo>
                    <a:pt x="6350000" y="9042400"/>
                  </a:lnTo>
                  <a:cubicBezTo>
                    <a:pt x="6350000" y="9309100"/>
                    <a:pt x="6134100" y="9525000"/>
                    <a:pt x="5867400" y="9525000"/>
                  </a:cubicBezTo>
                  <a:lnTo>
                    <a:pt x="482600" y="9525000"/>
                  </a:lnTo>
                  <a:cubicBezTo>
                    <a:pt x="217170" y="9525000"/>
                    <a:pt x="0" y="9309100"/>
                    <a:pt x="0" y="9042400"/>
                  </a:cubicBezTo>
                  <a:close/>
                </a:path>
              </a:pathLst>
            </a:custGeom>
            <a:blipFill>
              <a:blip r:embed="rId3"/>
              <a:stretch>
                <a:fillRect l="-2783" t="-7064" r="-3013" b="1"/>
              </a:stretch>
            </a:blipFill>
            <a:ln>
              <a:solidFill>
                <a:schemeClr val="tx1"/>
              </a:solidFill>
            </a:ln>
          </p:spPr>
          <p:txBody>
            <a:bodyPr/>
            <a:lstStyle/>
            <a:p>
              <a:endParaRPr lang="ru-RU" dirty="0"/>
            </a:p>
          </p:txBody>
        </p:sp>
      </p:grpSp>
      <p:grpSp>
        <p:nvGrpSpPr>
          <p:cNvPr id="36" name="Group 4">
            <a:extLst>
              <a:ext uri="{FF2B5EF4-FFF2-40B4-BE49-F238E27FC236}">
                <a16:creationId xmlns:a16="http://schemas.microsoft.com/office/drawing/2014/main" xmlns="" id="{73AEF423-3CA1-4F16-202D-BD21760A631A}"/>
              </a:ext>
            </a:extLst>
          </p:cNvPr>
          <p:cNvGrpSpPr>
            <a:grpSpLocks noChangeAspect="1"/>
          </p:cNvGrpSpPr>
          <p:nvPr/>
        </p:nvGrpSpPr>
        <p:grpSpPr>
          <a:xfrm>
            <a:off x="2957918" y="1829649"/>
            <a:ext cx="1812679" cy="2719019"/>
            <a:chOff x="0" y="0"/>
            <a:chExt cx="6350000" cy="9525000"/>
          </a:xfrm>
          <a:effectLst/>
        </p:grpSpPr>
        <p:sp>
          <p:nvSpPr>
            <p:cNvPr id="37" name="Freeform 5">
              <a:extLst>
                <a:ext uri="{FF2B5EF4-FFF2-40B4-BE49-F238E27FC236}">
                  <a16:creationId xmlns:a16="http://schemas.microsoft.com/office/drawing/2014/main" xmlns="" id="{5A5FFB13-6C0E-911E-7DF8-28DE6DB689E6}"/>
                </a:ext>
              </a:extLst>
            </p:cNvPr>
            <p:cNvSpPr/>
            <p:nvPr/>
          </p:nvSpPr>
          <p:spPr>
            <a:xfrm>
              <a:off x="0" y="0"/>
              <a:ext cx="6350000" cy="9525000"/>
            </a:xfrm>
            <a:custGeom>
              <a:avLst/>
              <a:gdLst/>
              <a:ahLst/>
              <a:cxnLst/>
              <a:rect l="l" t="t" r="r" b="b"/>
              <a:pathLst>
                <a:path w="6350000" h="9525000">
                  <a:moveTo>
                    <a:pt x="0" y="9042400"/>
                  </a:moveTo>
                  <a:lnTo>
                    <a:pt x="0" y="482600"/>
                  </a:lnTo>
                  <a:cubicBezTo>
                    <a:pt x="0" y="215900"/>
                    <a:pt x="215900" y="0"/>
                    <a:pt x="482600" y="0"/>
                  </a:cubicBezTo>
                  <a:lnTo>
                    <a:pt x="5867400" y="0"/>
                  </a:lnTo>
                  <a:cubicBezTo>
                    <a:pt x="6134100" y="0"/>
                    <a:pt x="6350000" y="217170"/>
                    <a:pt x="6350000" y="482600"/>
                  </a:cubicBezTo>
                  <a:lnTo>
                    <a:pt x="6350000" y="9042400"/>
                  </a:lnTo>
                  <a:cubicBezTo>
                    <a:pt x="6350000" y="9309100"/>
                    <a:pt x="6134100" y="9525000"/>
                    <a:pt x="5867400" y="9525000"/>
                  </a:cubicBezTo>
                  <a:lnTo>
                    <a:pt x="482600" y="9525000"/>
                  </a:lnTo>
                  <a:cubicBezTo>
                    <a:pt x="217170" y="9525000"/>
                    <a:pt x="0" y="9309100"/>
                    <a:pt x="0" y="9042400"/>
                  </a:cubicBezTo>
                  <a:close/>
                </a:path>
              </a:pathLst>
            </a:custGeom>
            <a:solidFill>
              <a:srgbClr val="D9C8F0"/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id="38" name="Group 6">
            <a:extLst>
              <a:ext uri="{FF2B5EF4-FFF2-40B4-BE49-F238E27FC236}">
                <a16:creationId xmlns:a16="http://schemas.microsoft.com/office/drawing/2014/main" xmlns="" id="{5F603F28-D10C-A487-C807-59A40BF70092}"/>
              </a:ext>
            </a:extLst>
          </p:cNvPr>
          <p:cNvGrpSpPr>
            <a:grpSpLocks noChangeAspect="1"/>
          </p:cNvGrpSpPr>
          <p:nvPr/>
        </p:nvGrpSpPr>
        <p:grpSpPr>
          <a:xfrm>
            <a:off x="7335172" y="1859973"/>
            <a:ext cx="1812679" cy="2719019"/>
            <a:chOff x="0" y="0"/>
            <a:chExt cx="6350000" cy="9525000"/>
          </a:xfrm>
          <a:effectLst/>
        </p:grpSpPr>
        <p:sp>
          <p:nvSpPr>
            <p:cNvPr id="39" name="Freeform 7">
              <a:extLst>
                <a:ext uri="{FF2B5EF4-FFF2-40B4-BE49-F238E27FC236}">
                  <a16:creationId xmlns:a16="http://schemas.microsoft.com/office/drawing/2014/main" xmlns="" id="{7AB435AA-C8C8-315E-4433-13A67731F1CE}"/>
                </a:ext>
              </a:extLst>
            </p:cNvPr>
            <p:cNvSpPr/>
            <p:nvPr/>
          </p:nvSpPr>
          <p:spPr>
            <a:xfrm>
              <a:off x="0" y="0"/>
              <a:ext cx="6350000" cy="9525000"/>
            </a:xfrm>
            <a:custGeom>
              <a:avLst/>
              <a:gdLst/>
              <a:ahLst/>
              <a:cxnLst/>
              <a:rect l="l" t="t" r="r" b="b"/>
              <a:pathLst>
                <a:path w="6350000" h="9525000">
                  <a:moveTo>
                    <a:pt x="0" y="9042400"/>
                  </a:moveTo>
                  <a:lnTo>
                    <a:pt x="0" y="482600"/>
                  </a:lnTo>
                  <a:cubicBezTo>
                    <a:pt x="0" y="215900"/>
                    <a:pt x="215900" y="0"/>
                    <a:pt x="482600" y="0"/>
                  </a:cubicBezTo>
                  <a:lnTo>
                    <a:pt x="5867400" y="0"/>
                  </a:lnTo>
                  <a:cubicBezTo>
                    <a:pt x="6134100" y="0"/>
                    <a:pt x="6350000" y="217170"/>
                    <a:pt x="6350000" y="482600"/>
                  </a:cubicBezTo>
                  <a:lnTo>
                    <a:pt x="6350000" y="9042400"/>
                  </a:lnTo>
                  <a:cubicBezTo>
                    <a:pt x="6350000" y="9309100"/>
                    <a:pt x="6134100" y="9525000"/>
                    <a:pt x="5867400" y="9525000"/>
                  </a:cubicBezTo>
                  <a:lnTo>
                    <a:pt x="482600" y="9525000"/>
                  </a:lnTo>
                  <a:cubicBezTo>
                    <a:pt x="217170" y="9525000"/>
                    <a:pt x="0" y="9309100"/>
                    <a:pt x="0" y="9042400"/>
                  </a:cubicBezTo>
                  <a:close/>
                </a:path>
              </a:pathLst>
            </a:custGeom>
            <a:solidFill>
              <a:srgbClr val="D9C8F0"/>
            </a:solidFill>
            <a:ln w="12700">
              <a:solidFill>
                <a:srgbClr val="000000"/>
              </a:solidFill>
            </a:ln>
          </p:spPr>
        </p:sp>
      </p:grpSp>
      <p:pic>
        <p:nvPicPr>
          <p:cNvPr id="40" name="Picture 8">
            <a:extLst>
              <a:ext uri="{FF2B5EF4-FFF2-40B4-BE49-F238E27FC236}">
                <a16:creationId xmlns:a16="http://schemas.microsoft.com/office/drawing/2014/main" xmlns="" id="{BC90DAD6-539B-F0E8-0282-77F6DEC4DD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2994264" y="1862299"/>
            <a:ext cx="1723383" cy="1695182"/>
          </a:xfrm>
          <a:prstGeom prst="rect">
            <a:avLst/>
          </a:prstGeom>
          <a:effectLst/>
        </p:spPr>
      </p:pic>
      <p:pic>
        <p:nvPicPr>
          <p:cNvPr id="41" name="Picture 10">
            <a:extLst>
              <a:ext uri="{FF2B5EF4-FFF2-40B4-BE49-F238E27FC236}">
                <a16:creationId xmlns:a16="http://schemas.microsoft.com/office/drawing/2014/main" xmlns="" id="{8F93906F-C88D-0AC2-EBD8-25B6010D07C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4310865" y="4152865"/>
            <a:ext cx="444072" cy="451460"/>
          </a:xfrm>
          <a:prstGeom prst="rect">
            <a:avLst/>
          </a:prstGeom>
          <a:effectLst/>
        </p:spPr>
      </p:pic>
      <p:grpSp>
        <p:nvGrpSpPr>
          <p:cNvPr id="42" name="Group 11">
            <a:extLst>
              <a:ext uri="{FF2B5EF4-FFF2-40B4-BE49-F238E27FC236}">
                <a16:creationId xmlns:a16="http://schemas.microsoft.com/office/drawing/2014/main" xmlns="" id="{C30DE0D2-3280-478B-01E1-FE879BFC4B83}"/>
              </a:ext>
            </a:extLst>
          </p:cNvPr>
          <p:cNvGrpSpPr>
            <a:grpSpLocks noChangeAspect="1"/>
          </p:cNvGrpSpPr>
          <p:nvPr/>
        </p:nvGrpSpPr>
        <p:grpSpPr>
          <a:xfrm>
            <a:off x="5148666" y="1821992"/>
            <a:ext cx="1812679" cy="2719019"/>
            <a:chOff x="0" y="0"/>
            <a:chExt cx="6350000" cy="9525000"/>
          </a:xfrm>
          <a:effectLst/>
        </p:grpSpPr>
        <p:sp>
          <p:nvSpPr>
            <p:cNvPr id="43" name="Freeform 12">
              <a:extLst>
                <a:ext uri="{FF2B5EF4-FFF2-40B4-BE49-F238E27FC236}">
                  <a16:creationId xmlns:a16="http://schemas.microsoft.com/office/drawing/2014/main" xmlns="" id="{41FEC9F2-94EF-47AF-EC0B-6EA50D30FC11}"/>
                </a:ext>
              </a:extLst>
            </p:cNvPr>
            <p:cNvSpPr/>
            <p:nvPr/>
          </p:nvSpPr>
          <p:spPr>
            <a:xfrm>
              <a:off x="0" y="0"/>
              <a:ext cx="6350000" cy="9525000"/>
            </a:xfrm>
            <a:custGeom>
              <a:avLst/>
              <a:gdLst/>
              <a:ahLst/>
              <a:cxnLst/>
              <a:rect l="l" t="t" r="r" b="b"/>
              <a:pathLst>
                <a:path w="6350000" h="9525000">
                  <a:moveTo>
                    <a:pt x="0" y="9042400"/>
                  </a:moveTo>
                  <a:lnTo>
                    <a:pt x="0" y="482600"/>
                  </a:lnTo>
                  <a:cubicBezTo>
                    <a:pt x="0" y="215900"/>
                    <a:pt x="215900" y="0"/>
                    <a:pt x="482600" y="0"/>
                  </a:cubicBezTo>
                  <a:lnTo>
                    <a:pt x="5867400" y="0"/>
                  </a:lnTo>
                  <a:cubicBezTo>
                    <a:pt x="6134100" y="0"/>
                    <a:pt x="6350000" y="217170"/>
                    <a:pt x="6350000" y="482600"/>
                  </a:cubicBezTo>
                  <a:lnTo>
                    <a:pt x="6350000" y="9042400"/>
                  </a:lnTo>
                  <a:cubicBezTo>
                    <a:pt x="6350000" y="9309100"/>
                    <a:pt x="6134100" y="9525000"/>
                    <a:pt x="5867400" y="9525000"/>
                  </a:cubicBezTo>
                  <a:lnTo>
                    <a:pt x="482600" y="9525000"/>
                  </a:lnTo>
                  <a:cubicBezTo>
                    <a:pt x="217170" y="9525000"/>
                    <a:pt x="0" y="9309100"/>
                    <a:pt x="0" y="9042400"/>
                  </a:cubicBezTo>
                  <a:close/>
                </a:path>
              </a:pathLst>
            </a:custGeom>
            <a:blipFill>
              <a:blip r:embed="rId8"/>
              <a:stretch>
                <a:fillRect l="-24926" t="-24348" r="-14964"/>
              </a:stretch>
            </a:blipFill>
            <a:ln>
              <a:solidFill>
                <a:schemeClr val="tx1"/>
              </a:solidFill>
            </a:ln>
          </p:spPr>
        </p:sp>
      </p:grpSp>
      <p:pic>
        <p:nvPicPr>
          <p:cNvPr id="44" name="Picture 13">
            <a:extLst>
              <a:ext uri="{FF2B5EF4-FFF2-40B4-BE49-F238E27FC236}">
                <a16:creationId xmlns:a16="http://schemas.microsoft.com/office/drawing/2014/main" xmlns="" id="{CF5211A2-96AC-B560-BD0E-684DDB4FF14F}"/>
              </a:ext>
            </a:extLst>
          </p:cNvPr>
          <p:cNvPicPr>
            <a:picLocks noChangeAspect="1"/>
          </p:cNvPicPr>
          <p:nvPr/>
        </p:nvPicPr>
        <p:blipFill>
          <a:blip r:embed="rId9">
            <a:alphaModFix amt="82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 rot="83607">
            <a:off x="6044600" y="3725105"/>
            <a:ext cx="758264" cy="686574"/>
          </a:xfrm>
          <a:prstGeom prst="rect">
            <a:avLst/>
          </a:prstGeom>
          <a:effectLst/>
        </p:spPr>
      </p:pic>
      <p:pic>
        <p:nvPicPr>
          <p:cNvPr id="45" name="Picture 14">
            <a:extLst>
              <a:ext uri="{FF2B5EF4-FFF2-40B4-BE49-F238E27FC236}">
                <a16:creationId xmlns:a16="http://schemas.microsoft.com/office/drawing/2014/main" xmlns="" id="{1F44DB55-663C-CB9B-1535-EC384BD889F1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>
            <a:off x="7505943" y="2000876"/>
            <a:ext cx="1544118" cy="2436479"/>
          </a:xfrm>
          <a:prstGeom prst="rect">
            <a:avLst/>
          </a:prstGeom>
          <a:effectLst/>
        </p:spPr>
      </p:pic>
      <p:pic>
        <p:nvPicPr>
          <p:cNvPr id="46" name="Picture 9">
            <a:extLst>
              <a:ext uri="{FF2B5EF4-FFF2-40B4-BE49-F238E27FC236}">
                <a16:creationId xmlns:a16="http://schemas.microsoft.com/office/drawing/2014/main" xmlns="" id="{3914ED40-987B-273A-9C2F-23A582CCE0AA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3142136" y="3008002"/>
            <a:ext cx="1667579" cy="1429353"/>
          </a:xfrm>
          <a:prstGeom prst="rect">
            <a:avLst/>
          </a:prstGeom>
          <a:effectLst/>
        </p:spPr>
      </p:pic>
      <p:sp>
        <p:nvSpPr>
          <p:cNvPr id="48" name="TextBox 1">
            <a:extLst>
              <a:ext uri="{FF2B5EF4-FFF2-40B4-BE49-F238E27FC236}">
                <a16:creationId xmlns:a16="http://schemas.microsoft.com/office/drawing/2014/main" xmlns="" id="{D4F34CD7-4DCD-381D-6F63-30FBD5E0C4CB}"/>
              </a:ext>
            </a:extLst>
          </p:cNvPr>
          <p:cNvSpPr txBox="1"/>
          <p:nvPr/>
        </p:nvSpPr>
        <p:spPr bwMode="auto">
          <a:xfrm>
            <a:off x="694724" y="545107"/>
            <a:ext cx="3959719" cy="510778"/>
          </a:xfrm>
          <a:prstGeom prst="roundRect">
            <a:avLst/>
          </a:prstGeom>
          <a:solidFill>
            <a:schemeClr val="bg1"/>
          </a:solidFill>
          <a:effectLst/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400" b="1" dirty="0">
                <a:latin typeface="+mj-lt"/>
                <a:ea typeface="Roboto Medium"/>
              </a:rPr>
              <a:t>Тестируемые </a:t>
            </a:r>
            <a:r>
              <a:rPr lang="ru-RU" sz="2400" b="1" dirty="0" err="1">
                <a:latin typeface="+mj-lt"/>
                <a:ea typeface="Roboto Medium"/>
              </a:rPr>
              <a:t>подпрототипы</a:t>
            </a:r>
            <a:endParaRPr lang="ru-RU" sz="2400" b="1" dirty="0">
              <a:latin typeface="+mj-lt"/>
              <a:ea typeface="Roboto Medium"/>
            </a:endParaRPr>
          </a:p>
        </p:txBody>
      </p:sp>
      <p:sp>
        <p:nvSpPr>
          <p:cNvPr id="49" name="TextBox 1">
            <a:extLst>
              <a:ext uri="{FF2B5EF4-FFF2-40B4-BE49-F238E27FC236}">
                <a16:creationId xmlns:a16="http://schemas.microsoft.com/office/drawing/2014/main" xmlns="" id="{6FA85974-4691-48F4-84DB-B79F90AF883E}"/>
              </a:ext>
            </a:extLst>
          </p:cNvPr>
          <p:cNvSpPr txBox="1"/>
          <p:nvPr/>
        </p:nvSpPr>
        <p:spPr bwMode="auto">
          <a:xfrm>
            <a:off x="878534" y="4826490"/>
            <a:ext cx="1514369" cy="783193"/>
          </a:xfrm>
          <a:prstGeom prst="round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Школьный </a:t>
            </a:r>
          </a:p>
          <a:p>
            <a:pPr algn="ctr"/>
            <a:r>
              <a:rPr lang="ru-RU" sz="2000" b="1" dirty="0">
                <a:solidFill>
                  <a:schemeClr val="bg1"/>
                </a:solidFill>
              </a:rPr>
              <a:t>ориентир</a:t>
            </a:r>
          </a:p>
        </p:txBody>
      </p:sp>
      <p:sp>
        <p:nvSpPr>
          <p:cNvPr id="50" name="TextBox 1">
            <a:extLst>
              <a:ext uri="{FF2B5EF4-FFF2-40B4-BE49-F238E27FC236}">
                <a16:creationId xmlns:a16="http://schemas.microsoft.com/office/drawing/2014/main" xmlns="" id="{C7480D5C-3FBE-642E-241A-733673C863C6}"/>
              </a:ext>
            </a:extLst>
          </p:cNvPr>
          <p:cNvSpPr txBox="1"/>
          <p:nvPr/>
        </p:nvSpPr>
        <p:spPr bwMode="auto">
          <a:xfrm>
            <a:off x="2957918" y="4868217"/>
            <a:ext cx="1696525" cy="783193"/>
          </a:xfrm>
          <a:prstGeom prst="round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Социальный </a:t>
            </a:r>
          </a:p>
          <a:p>
            <a:pPr algn="ctr"/>
            <a:r>
              <a:rPr lang="ru-RU" sz="2000" b="1" dirty="0">
                <a:solidFill>
                  <a:schemeClr val="bg1"/>
                </a:solidFill>
              </a:rPr>
              <a:t>театр</a:t>
            </a:r>
          </a:p>
        </p:txBody>
      </p:sp>
      <p:sp>
        <p:nvSpPr>
          <p:cNvPr id="51" name="TextBox 1">
            <a:extLst>
              <a:ext uri="{FF2B5EF4-FFF2-40B4-BE49-F238E27FC236}">
                <a16:creationId xmlns:a16="http://schemas.microsoft.com/office/drawing/2014/main" xmlns="" id="{BAA98CD4-6BCE-A44F-F781-5779561D3C5B}"/>
              </a:ext>
            </a:extLst>
          </p:cNvPr>
          <p:cNvSpPr txBox="1"/>
          <p:nvPr/>
        </p:nvSpPr>
        <p:spPr bwMode="auto">
          <a:xfrm>
            <a:off x="5369555" y="4868217"/>
            <a:ext cx="1146799" cy="442674"/>
          </a:xfrm>
          <a:prstGeom prst="round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Квест</a:t>
            </a:r>
          </a:p>
        </p:txBody>
      </p:sp>
      <p:sp>
        <p:nvSpPr>
          <p:cNvPr id="52" name="TextBox 1">
            <a:extLst>
              <a:ext uri="{FF2B5EF4-FFF2-40B4-BE49-F238E27FC236}">
                <a16:creationId xmlns:a16="http://schemas.microsoft.com/office/drawing/2014/main" xmlns="" id="{1658CD2E-6DC6-CD38-7611-3CDAD04AC810}"/>
              </a:ext>
            </a:extLst>
          </p:cNvPr>
          <p:cNvSpPr txBox="1"/>
          <p:nvPr/>
        </p:nvSpPr>
        <p:spPr bwMode="auto">
          <a:xfrm>
            <a:off x="7011996" y="4826490"/>
            <a:ext cx="2459030" cy="783193"/>
          </a:xfrm>
          <a:prstGeom prst="round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Правила общения – «Хартия»</a:t>
            </a:r>
          </a:p>
        </p:txBody>
      </p:sp>
      <p:grpSp>
        <p:nvGrpSpPr>
          <p:cNvPr id="8" name="Group 2">
            <a:extLst>
              <a:ext uri="{FF2B5EF4-FFF2-40B4-BE49-F238E27FC236}">
                <a16:creationId xmlns:a16="http://schemas.microsoft.com/office/drawing/2014/main" xmlns="" id="{7D4F85C8-49CA-0E56-0138-83ED974D57EF}"/>
              </a:ext>
            </a:extLst>
          </p:cNvPr>
          <p:cNvGrpSpPr>
            <a:grpSpLocks noChangeAspect="1"/>
          </p:cNvGrpSpPr>
          <p:nvPr/>
        </p:nvGrpSpPr>
        <p:grpSpPr>
          <a:xfrm>
            <a:off x="9480812" y="1861256"/>
            <a:ext cx="1812679" cy="2719019"/>
            <a:chOff x="0" y="0"/>
            <a:chExt cx="6350000" cy="9525000"/>
          </a:xfrm>
        </p:grpSpPr>
        <p:sp>
          <p:nvSpPr>
            <p:cNvPr id="9" name="Freeform 3">
              <a:extLst>
                <a:ext uri="{FF2B5EF4-FFF2-40B4-BE49-F238E27FC236}">
                  <a16:creationId xmlns:a16="http://schemas.microsoft.com/office/drawing/2014/main" xmlns="" id="{1F0B2292-DC81-F579-A017-D69C77954354}"/>
                </a:ext>
              </a:extLst>
            </p:cNvPr>
            <p:cNvSpPr/>
            <p:nvPr/>
          </p:nvSpPr>
          <p:spPr>
            <a:xfrm>
              <a:off x="0" y="0"/>
              <a:ext cx="6350000" cy="9525000"/>
            </a:xfrm>
            <a:custGeom>
              <a:avLst/>
              <a:gdLst/>
              <a:ahLst/>
              <a:cxnLst/>
              <a:rect l="l" t="t" r="r" b="b"/>
              <a:pathLst>
                <a:path w="6350000" h="9525000">
                  <a:moveTo>
                    <a:pt x="0" y="9042400"/>
                  </a:moveTo>
                  <a:lnTo>
                    <a:pt x="0" y="482600"/>
                  </a:lnTo>
                  <a:cubicBezTo>
                    <a:pt x="0" y="215900"/>
                    <a:pt x="215900" y="0"/>
                    <a:pt x="482600" y="0"/>
                  </a:cubicBezTo>
                  <a:lnTo>
                    <a:pt x="5867400" y="0"/>
                  </a:lnTo>
                  <a:cubicBezTo>
                    <a:pt x="6134100" y="0"/>
                    <a:pt x="6350000" y="217170"/>
                    <a:pt x="6350000" y="482600"/>
                  </a:cubicBezTo>
                  <a:lnTo>
                    <a:pt x="6350000" y="9042400"/>
                  </a:lnTo>
                  <a:cubicBezTo>
                    <a:pt x="6350000" y="9309100"/>
                    <a:pt x="6134100" y="9525000"/>
                    <a:pt x="5867400" y="9525000"/>
                  </a:cubicBezTo>
                  <a:lnTo>
                    <a:pt x="482600" y="9525000"/>
                  </a:lnTo>
                  <a:cubicBezTo>
                    <a:pt x="217170" y="9525000"/>
                    <a:pt x="0" y="9309100"/>
                    <a:pt x="0" y="9042400"/>
                  </a:cubicBezTo>
                  <a:close/>
                </a:path>
              </a:pathLst>
            </a:custGeom>
            <a:blipFill>
              <a:blip r:embed="rId13"/>
              <a:stretch>
                <a:fillRect l="-29154" r="-95845"/>
              </a:stretch>
            </a:blipFill>
          </p:spPr>
        </p:sp>
      </p:grpSp>
      <p:sp>
        <p:nvSpPr>
          <p:cNvPr id="12" name="TextBox 1">
            <a:extLst>
              <a:ext uri="{FF2B5EF4-FFF2-40B4-BE49-F238E27FC236}">
                <a16:creationId xmlns:a16="http://schemas.microsoft.com/office/drawing/2014/main" xmlns="" id="{11CE6AD2-A91F-CBD9-3EE4-D6396FE5B406}"/>
              </a:ext>
            </a:extLst>
          </p:cNvPr>
          <p:cNvSpPr txBox="1"/>
          <p:nvPr/>
        </p:nvSpPr>
        <p:spPr bwMode="auto">
          <a:xfrm>
            <a:off x="9132174" y="4851548"/>
            <a:ext cx="2459030" cy="783193"/>
          </a:xfrm>
          <a:prstGeom prst="round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Обратная </a:t>
            </a:r>
          </a:p>
          <a:p>
            <a:pPr algn="ctr"/>
            <a:r>
              <a:rPr lang="ru-RU" sz="2000" b="1" dirty="0">
                <a:solidFill>
                  <a:schemeClr val="bg1"/>
                </a:solidFill>
              </a:rPr>
              <a:t>связь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 animBg="1"/>
      <p:bldP spid="49" grpId="0"/>
      <p:bldP spid="50" grpId="0"/>
      <p:bldP spid="51" grpId="0"/>
      <p:bldP spid="52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" name="Picture 3">
            <a:extLst>
              <a:ext uri="{FF2B5EF4-FFF2-40B4-BE49-F238E27FC236}">
                <a16:creationId xmlns:a16="http://schemas.microsoft.com/office/drawing/2014/main" xmlns="" id="{05D1E9FB-94C1-C6F8-D2CE-A510871B605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609" b="14807"/>
          <a:stretch/>
        </p:blipFill>
        <p:spPr>
          <a:xfrm>
            <a:off x="0" y="34228"/>
            <a:ext cx="12191997" cy="6789544"/>
          </a:xfrm>
          <a:prstGeom prst="rect">
            <a:avLst/>
          </a:prstGeom>
        </p:spPr>
      </p:pic>
      <p:sp>
        <p:nvSpPr>
          <p:cNvPr id="11" name="Freeform 4">
            <a:extLst>
              <a:ext uri="{FF2B5EF4-FFF2-40B4-BE49-F238E27FC236}">
                <a16:creationId xmlns:a16="http://schemas.microsoft.com/office/drawing/2014/main" xmlns="" id="{B2F40C2F-EEDD-C714-BF4B-6179B4068091}"/>
              </a:ext>
            </a:extLst>
          </p:cNvPr>
          <p:cNvSpPr/>
          <p:nvPr/>
        </p:nvSpPr>
        <p:spPr bwMode="auto">
          <a:xfrm>
            <a:off x="3" y="272556"/>
            <a:ext cx="12191997" cy="6396803"/>
          </a:xfrm>
          <a:custGeom>
            <a:avLst/>
            <a:gdLst/>
            <a:ahLst/>
            <a:cxnLst/>
            <a:rect l="l" t="t" r="r" b="b"/>
            <a:pathLst>
              <a:path w="4816592" h="2444862">
                <a:moveTo>
                  <a:pt x="0" y="0"/>
                </a:moveTo>
                <a:lnTo>
                  <a:pt x="4816592" y="0"/>
                </a:lnTo>
                <a:lnTo>
                  <a:pt x="4816592" y="2444862"/>
                </a:lnTo>
                <a:lnTo>
                  <a:pt x="0" y="2444862"/>
                </a:lnTo>
                <a:close/>
              </a:path>
            </a:pathLst>
          </a:custGeom>
          <a:solidFill>
            <a:srgbClr val="461E85">
              <a:alpha val="52941"/>
            </a:srgbClr>
          </a:solidFill>
        </p:spPr>
      </p:sp>
      <p:sp>
        <p:nvSpPr>
          <p:cNvPr id="983263584" name="TextBox 983263583"/>
          <p:cNvSpPr txBox="1"/>
          <p:nvPr/>
        </p:nvSpPr>
        <p:spPr bwMode="auto">
          <a:xfrm>
            <a:off x="7762419" y="1441701"/>
            <a:ext cx="3949704" cy="338363"/>
          </a:xfrm>
          <a:prstGeom prst="rect">
            <a:avLst/>
          </a:prstGeom>
          <a:noFill/>
          <a:effectLst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pPr>
            <a:endParaRPr lang="ru-RU" b="0" i="0" u="none" strike="noStrike" cap="none" spc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15" name="Скругленный прямоугольник 13">
            <a:extLst>
              <a:ext uri="{FF2B5EF4-FFF2-40B4-BE49-F238E27FC236}">
                <a16:creationId xmlns:a16="http://schemas.microsoft.com/office/drawing/2014/main" xmlns="" id="{248557E2-B609-8D3A-7605-5D3F86A527BA}"/>
              </a:ext>
            </a:extLst>
          </p:cNvPr>
          <p:cNvSpPr/>
          <p:nvPr/>
        </p:nvSpPr>
        <p:spPr bwMode="auto">
          <a:xfrm rot="10800000">
            <a:off x="7920964" y="1179139"/>
            <a:ext cx="3729793" cy="4996303"/>
          </a:xfrm>
          <a:prstGeom prst="round2SameRect">
            <a:avLst/>
          </a:prstGeom>
          <a:solidFill>
            <a:schemeClr val="bg1"/>
          </a:solidFill>
          <a:ln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2500" dirty="0">
              <a:solidFill>
                <a:schemeClr val="tx1"/>
              </a:solidFill>
            </a:endParaRPr>
          </a:p>
        </p:txBody>
      </p:sp>
      <p:grpSp>
        <p:nvGrpSpPr>
          <p:cNvPr id="2" name="Group 3">
            <a:extLst>
              <a:ext uri="{FF2B5EF4-FFF2-40B4-BE49-F238E27FC236}">
                <a16:creationId xmlns:a16="http://schemas.microsoft.com/office/drawing/2014/main" xmlns="" id="{F2D7C95F-E77E-7BD3-4082-EEE5BAF1F15D}"/>
              </a:ext>
            </a:extLst>
          </p:cNvPr>
          <p:cNvGrpSpPr/>
          <p:nvPr/>
        </p:nvGrpSpPr>
        <p:grpSpPr>
          <a:xfrm>
            <a:off x="0" y="0"/>
            <a:ext cx="12192000" cy="334721"/>
            <a:chOff x="0" y="0"/>
            <a:chExt cx="4816593" cy="132236"/>
          </a:xfrm>
        </p:grpSpPr>
        <p:sp>
          <p:nvSpPr>
            <p:cNvPr id="3" name="Freeform 4">
              <a:extLst>
                <a:ext uri="{FF2B5EF4-FFF2-40B4-BE49-F238E27FC236}">
                  <a16:creationId xmlns:a16="http://schemas.microsoft.com/office/drawing/2014/main" xmlns="" id="{2CC717A8-6CF9-BBFE-C908-50E5CA24DDAE}"/>
                </a:ext>
              </a:extLst>
            </p:cNvPr>
            <p:cNvSpPr/>
            <p:nvPr/>
          </p:nvSpPr>
          <p:spPr>
            <a:xfrm>
              <a:off x="0" y="0"/>
              <a:ext cx="4816592" cy="132236"/>
            </a:xfrm>
            <a:custGeom>
              <a:avLst/>
              <a:gdLst/>
              <a:ahLst/>
              <a:cxnLst/>
              <a:rect l="l" t="t" r="r" b="b"/>
              <a:pathLst>
                <a:path w="4816592" h="132236">
                  <a:moveTo>
                    <a:pt x="0" y="0"/>
                  </a:moveTo>
                  <a:lnTo>
                    <a:pt x="4816592" y="0"/>
                  </a:lnTo>
                  <a:lnTo>
                    <a:pt x="4816592" y="132236"/>
                  </a:lnTo>
                  <a:lnTo>
                    <a:pt x="0" y="132236"/>
                  </a:lnTo>
                  <a:close/>
                </a:path>
              </a:pathLst>
            </a:custGeom>
            <a:solidFill>
              <a:srgbClr val="30145D"/>
            </a:solidFill>
          </p:spPr>
        </p:sp>
        <p:sp>
          <p:nvSpPr>
            <p:cNvPr id="4" name="TextBox 5">
              <a:extLst>
                <a:ext uri="{FF2B5EF4-FFF2-40B4-BE49-F238E27FC236}">
                  <a16:creationId xmlns:a16="http://schemas.microsoft.com/office/drawing/2014/main" xmlns="" id="{C87B4E19-FA7E-A152-6974-D60B2D5FAA0D}"/>
                </a:ext>
              </a:extLst>
            </p:cNvPr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 rtl="0">
                <a:lnSpc>
                  <a:spcPts val="1773"/>
                </a:lnSpc>
                <a:spcBef>
                  <a:spcPct val="0"/>
                </a:spcBef>
              </a:pPr>
              <a:endParaRPr sz="1200" kern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5" name="Group 6">
            <a:extLst>
              <a:ext uri="{FF2B5EF4-FFF2-40B4-BE49-F238E27FC236}">
                <a16:creationId xmlns:a16="http://schemas.microsoft.com/office/drawing/2014/main" xmlns="" id="{D8EB470F-03C2-9ACD-E357-8AB6DAD8F21D}"/>
              </a:ext>
            </a:extLst>
          </p:cNvPr>
          <p:cNvGrpSpPr/>
          <p:nvPr/>
        </p:nvGrpSpPr>
        <p:grpSpPr>
          <a:xfrm>
            <a:off x="0" y="6523279"/>
            <a:ext cx="12192000" cy="334721"/>
            <a:chOff x="0" y="0"/>
            <a:chExt cx="4816593" cy="132236"/>
          </a:xfrm>
        </p:grpSpPr>
        <p:sp>
          <p:nvSpPr>
            <p:cNvPr id="6" name="Freeform 7">
              <a:extLst>
                <a:ext uri="{FF2B5EF4-FFF2-40B4-BE49-F238E27FC236}">
                  <a16:creationId xmlns:a16="http://schemas.microsoft.com/office/drawing/2014/main" xmlns="" id="{AAA4EA61-D142-608D-C387-DEB80DC5DEBD}"/>
                </a:ext>
              </a:extLst>
            </p:cNvPr>
            <p:cNvSpPr/>
            <p:nvPr/>
          </p:nvSpPr>
          <p:spPr>
            <a:xfrm>
              <a:off x="0" y="0"/>
              <a:ext cx="4816592" cy="132236"/>
            </a:xfrm>
            <a:custGeom>
              <a:avLst/>
              <a:gdLst/>
              <a:ahLst/>
              <a:cxnLst/>
              <a:rect l="l" t="t" r="r" b="b"/>
              <a:pathLst>
                <a:path w="4816592" h="132236">
                  <a:moveTo>
                    <a:pt x="0" y="0"/>
                  </a:moveTo>
                  <a:lnTo>
                    <a:pt x="4816592" y="0"/>
                  </a:lnTo>
                  <a:lnTo>
                    <a:pt x="4816592" y="132236"/>
                  </a:lnTo>
                  <a:lnTo>
                    <a:pt x="0" y="132236"/>
                  </a:lnTo>
                  <a:close/>
                </a:path>
              </a:pathLst>
            </a:custGeom>
            <a:solidFill>
              <a:srgbClr val="30145D"/>
            </a:solidFill>
          </p:spPr>
        </p:sp>
        <p:sp>
          <p:nvSpPr>
            <p:cNvPr id="7" name="TextBox 8">
              <a:extLst>
                <a:ext uri="{FF2B5EF4-FFF2-40B4-BE49-F238E27FC236}">
                  <a16:creationId xmlns:a16="http://schemas.microsoft.com/office/drawing/2014/main" xmlns="" id="{3C2F0526-53E6-AFDA-9C6A-67EC8F601326}"/>
                </a:ext>
              </a:extLst>
            </p:cNvPr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 rtl="0">
                <a:lnSpc>
                  <a:spcPts val="1773"/>
                </a:lnSpc>
                <a:spcBef>
                  <a:spcPct val="0"/>
                </a:spcBef>
              </a:pPr>
              <a:endParaRPr sz="1200" kern="1200">
                <a:solidFill>
                  <a:prstClr val="black"/>
                </a:solidFill>
                <a:latin typeface="Calibri"/>
              </a:endParaRPr>
            </a:p>
          </p:txBody>
        </p:sp>
      </p:grp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572CB7FE-7D89-5038-5F86-C5433BCC2F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0983829" y="34228"/>
            <a:ext cx="867694" cy="260519"/>
          </a:xfrm>
          <a:prstGeom prst="rect">
            <a:avLst/>
          </a:prstGeom>
        </p:spPr>
      </p:pic>
      <p:sp>
        <p:nvSpPr>
          <p:cNvPr id="9" name="TextBox 1">
            <a:extLst>
              <a:ext uri="{FF2B5EF4-FFF2-40B4-BE49-F238E27FC236}">
                <a16:creationId xmlns:a16="http://schemas.microsoft.com/office/drawing/2014/main" xmlns="" id="{7E75097F-7B17-03D6-BF07-5FC95A76E982}"/>
              </a:ext>
            </a:extLst>
          </p:cNvPr>
          <p:cNvSpPr txBox="1"/>
          <p:nvPr/>
        </p:nvSpPr>
        <p:spPr bwMode="auto">
          <a:xfrm>
            <a:off x="585543" y="573049"/>
            <a:ext cx="3998289" cy="510778"/>
          </a:xfrm>
          <a:prstGeom prst="roundRect">
            <a:avLst/>
          </a:prstGeom>
          <a:solidFill>
            <a:schemeClr val="bg1"/>
          </a:solidFill>
          <a:effectLst/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400" b="1" dirty="0">
                <a:latin typeface="+mj-lt"/>
                <a:ea typeface="Roboto Medium"/>
              </a:rPr>
              <a:t>Результаты тестирования</a:t>
            </a:r>
          </a:p>
        </p:txBody>
      </p:sp>
      <p:sp>
        <p:nvSpPr>
          <p:cNvPr id="12" name="Скругленный прямоугольник 13">
            <a:extLst>
              <a:ext uri="{FF2B5EF4-FFF2-40B4-BE49-F238E27FC236}">
                <a16:creationId xmlns:a16="http://schemas.microsoft.com/office/drawing/2014/main" xmlns="" id="{DCB3F3C3-C157-E7E0-F421-44A993DDDDD6}"/>
              </a:ext>
            </a:extLst>
          </p:cNvPr>
          <p:cNvSpPr/>
          <p:nvPr/>
        </p:nvSpPr>
        <p:spPr bwMode="auto">
          <a:xfrm rot="10800000">
            <a:off x="585542" y="1528747"/>
            <a:ext cx="7115512" cy="4696668"/>
          </a:xfrm>
          <a:prstGeom prst="round2SameRect">
            <a:avLst/>
          </a:prstGeom>
          <a:solidFill>
            <a:schemeClr val="bg1"/>
          </a:solidFill>
          <a:ln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2500" dirty="0">
              <a:solidFill>
                <a:schemeClr val="tx1"/>
              </a:solidFill>
            </a:endParaRPr>
          </a:p>
        </p:txBody>
      </p:sp>
      <p:sp>
        <p:nvSpPr>
          <p:cNvPr id="14" name="TextBox 1">
            <a:extLst>
              <a:ext uri="{FF2B5EF4-FFF2-40B4-BE49-F238E27FC236}">
                <a16:creationId xmlns:a16="http://schemas.microsoft.com/office/drawing/2014/main" xmlns="" id="{B6D8BBDF-6859-3B17-3603-E8442C64A126}"/>
              </a:ext>
            </a:extLst>
          </p:cNvPr>
          <p:cNvSpPr txBox="1"/>
          <p:nvPr/>
        </p:nvSpPr>
        <p:spPr bwMode="auto">
          <a:xfrm>
            <a:off x="585548" y="1179140"/>
            <a:ext cx="7115506" cy="408623"/>
          </a:xfrm>
          <a:prstGeom prst="roundRect">
            <a:avLst/>
          </a:prstGeom>
          <a:solidFill>
            <a:srgbClr val="5D1E7C"/>
          </a:solidFill>
          <a:effectLst/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ea typeface="Roboto Medium"/>
              </a:rPr>
              <a:t>Групповое тестирование мероприятий в пилотных учреждениях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7" name="TextBox 1">
            <a:extLst>
              <a:ext uri="{FF2B5EF4-FFF2-40B4-BE49-F238E27FC236}">
                <a16:creationId xmlns:a16="http://schemas.microsoft.com/office/drawing/2014/main" xmlns="" id="{DDB5DAB5-FBC0-8A6C-075A-53EC9E9CD407}"/>
              </a:ext>
            </a:extLst>
          </p:cNvPr>
          <p:cNvSpPr txBox="1"/>
          <p:nvPr/>
        </p:nvSpPr>
        <p:spPr bwMode="auto">
          <a:xfrm>
            <a:off x="7920961" y="1177880"/>
            <a:ext cx="3729794" cy="408623"/>
          </a:xfrm>
          <a:prstGeom prst="roundRect">
            <a:avLst/>
          </a:prstGeom>
          <a:solidFill>
            <a:srgbClr val="5D1E7C"/>
          </a:solidFill>
          <a:effectLst/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ea typeface="Roboto Medium"/>
              </a:rPr>
              <a:t>Отзывы и комментарии: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A333E761-BEF4-4F88-AA04-3E9B3E8E1858}"/>
              </a:ext>
            </a:extLst>
          </p:cNvPr>
          <p:cNvSpPr txBox="1"/>
          <p:nvPr/>
        </p:nvSpPr>
        <p:spPr>
          <a:xfrm>
            <a:off x="664821" y="1711709"/>
            <a:ext cx="7115506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600" dirty="0"/>
          </a:p>
          <a:p>
            <a:pPr marL="342900" indent="-342900">
              <a:buAutoNum type="arabicPeriod"/>
            </a:pPr>
            <a:r>
              <a:rPr lang="ru-RU" sz="1600" dirty="0">
                <a:highlight>
                  <a:srgbClr val="A44EB2"/>
                </a:highlight>
              </a:rPr>
              <a:t>«Обратная связь»: </a:t>
            </a:r>
            <a:r>
              <a:rPr lang="ru-RU" sz="1600" dirty="0"/>
              <a:t>Каждый четвертый ученик хотел бы видеть изменения в психологическом климате школы. </a:t>
            </a:r>
          </a:p>
          <a:p>
            <a:pPr marL="342900" indent="-342900">
              <a:buAutoNum type="arabicPeriod"/>
            </a:pPr>
            <a:endParaRPr lang="ru-RU" sz="1600" dirty="0"/>
          </a:p>
          <a:p>
            <a:pPr marL="342900" indent="-342900">
              <a:buAutoNum type="arabicPeriod"/>
            </a:pPr>
            <a:r>
              <a:rPr lang="ru-RU" sz="1600" dirty="0">
                <a:highlight>
                  <a:srgbClr val="A44EB2"/>
                </a:highlight>
              </a:rPr>
              <a:t>«Социальный театр»: </a:t>
            </a:r>
            <a:r>
              <a:rPr lang="ru-RU" sz="1600" dirty="0"/>
              <a:t>Важна дискуссия по итогу мероприятия, дети погружаются в разной степени.</a:t>
            </a:r>
          </a:p>
          <a:p>
            <a:pPr marL="342900" indent="-342900">
              <a:buAutoNum type="arabicPeriod"/>
            </a:pPr>
            <a:endParaRPr lang="ru-RU" sz="1600" dirty="0"/>
          </a:p>
          <a:p>
            <a:pPr marL="342900" indent="-342900">
              <a:buAutoNum type="arabicPeriod"/>
            </a:pPr>
            <a:r>
              <a:rPr lang="ru-RU" sz="1600" dirty="0">
                <a:highlight>
                  <a:srgbClr val="A44EB2"/>
                </a:highlight>
              </a:rPr>
              <a:t>«Квест»: </a:t>
            </a:r>
            <a:r>
              <a:rPr lang="ru-RU" sz="1600" dirty="0"/>
              <a:t>Важно выдерживать временной интервал проведения, ученики теряют интерес.</a:t>
            </a:r>
          </a:p>
          <a:p>
            <a:pPr marL="342900" indent="-342900">
              <a:buAutoNum type="arabicPeriod"/>
            </a:pPr>
            <a:endParaRPr lang="ru-RU" sz="1600" dirty="0"/>
          </a:p>
          <a:p>
            <a:pPr marL="342900" indent="-342900">
              <a:buAutoNum type="arabicPeriod"/>
            </a:pPr>
            <a:r>
              <a:rPr lang="ru-RU" sz="1600" dirty="0">
                <a:highlight>
                  <a:srgbClr val="A44EB2"/>
                </a:highlight>
              </a:rPr>
              <a:t>«Правила общения – Хартия»: </a:t>
            </a:r>
            <a:r>
              <a:rPr lang="ru-RU" sz="1600" dirty="0"/>
              <a:t>Не поддерживается всеми учениками, т.к. не принимали личного участия в формировании.</a:t>
            </a:r>
          </a:p>
          <a:p>
            <a:pPr marL="342900" indent="-342900">
              <a:buAutoNum type="arabicPeriod"/>
            </a:pPr>
            <a:endParaRPr lang="ru-RU" sz="1600" dirty="0"/>
          </a:p>
          <a:p>
            <a:pPr marL="342900" indent="-342900">
              <a:buAutoNum type="arabicPeriod"/>
            </a:pPr>
            <a:r>
              <a:rPr lang="ru-RU" sz="1600" dirty="0">
                <a:highlight>
                  <a:srgbClr val="A44EB2"/>
                </a:highlight>
              </a:rPr>
              <a:t>«Школьный ориентир»: </a:t>
            </a:r>
            <a:r>
              <a:rPr lang="ru-RU" sz="1600" dirty="0"/>
              <a:t>Не все сотрудники школы готовы участвовать, необходимы установочные встречи с </a:t>
            </a:r>
            <a:r>
              <a:rPr lang="ru-RU" sz="1600" dirty="0" err="1"/>
              <a:t>пед.составом</a:t>
            </a:r>
            <a:r>
              <a:rPr lang="ru-RU" sz="1600" dirty="0"/>
              <a:t> в целях разъяснения механики.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4CE9E028-733E-43BD-B8AD-3D8C2352D244}"/>
              </a:ext>
            </a:extLst>
          </p:cNvPr>
          <p:cNvSpPr txBox="1"/>
          <p:nvPr/>
        </p:nvSpPr>
        <p:spPr>
          <a:xfrm>
            <a:off x="7972368" y="1608003"/>
            <a:ext cx="3606225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i="1" dirty="0"/>
              <a:t>«Школа была бы лучше, если бы были в моём классе адекватные одноклассники»</a:t>
            </a:r>
          </a:p>
          <a:p>
            <a:pPr algn="just"/>
            <a:endParaRPr lang="ru-RU" sz="1600" i="1" dirty="0"/>
          </a:p>
          <a:p>
            <a:pPr algn="just"/>
            <a:r>
              <a:rPr lang="ru-RU" sz="1600" i="1" dirty="0"/>
              <a:t>«Необычный спектакль с обычными учениками в ролях. Мама заплакала по-настоящему»</a:t>
            </a:r>
          </a:p>
          <a:p>
            <a:pPr algn="just"/>
            <a:endParaRPr lang="ru-RU" sz="1600" i="1" dirty="0"/>
          </a:p>
          <a:p>
            <a:pPr algn="just"/>
            <a:r>
              <a:rPr lang="ru-RU" sz="1600" i="1" dirty="0"/>
              <a:t>«Честно было очень весело»</a:t>
            </a:r>
          </a:p>
          <a:p>
            <a:pPr algn="just"/>
            <a:endParaRPr lang="ru-RU" sz="1600" i="1" dirty="0"/>
          </a:p>
          <a:p>
            <a:pPr algn="just"/>
            <a:r>
              <a:rPr lang="ru-RU" sz="1600" i="1" dirty="0"/>
              <a:t>«Научиться хорошо понимать и общаться с людьми»</a:t>
            </a:r>
          </a:p>
          <a:p>
            <a:pPr algn="just"/>
            <a:endParaRPr lang="ru-RU" sz="1600" i="1" dirty="0"/>
          </a:p>
          <a:p>
            <a:pPr algn="just"/>
            <a:r>
              <a:rPr lang="ru-RU" sz="1600" i="1" dirty="0"/>
              <a:t> «Была схема школы на которой были написаны кабинеты. Тогда ученики бы не путались куда идти»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263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83263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3263584" grpId="0"/>
      <p:bldP spid="15" grpId="0" animBg="1"/>
      <p:bldP spid="9" grpId="0" animBg="1"/>
      <p:bldP spid="12" grpId="0" animBg="1"/>
      <p:bldP spid="14" grpId="0" animBg="1"/>
      <p:bldP spid="17" grpId="0" animBg="1"/>
      <p:bldP spid="18" grpId="0"/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" name="Freeform 4">
            <a:extLst>
              <a:ext uri="{FF2B5EF4-FFF2-40B4-BE49-F238E27FC236}">
                <a16:creationId xmlns:a16="http://schemas.microsoft.com/office/drawing/2014/main" xmlns="" id="{FC765E5C-619C-F889-4303-97F7B0D85A93}"/>
              </a:ext>
            </a:extLst>
          </p:cNvPr>
          <p:cNvSpPr/>
          <p:nvPr/>
        </p:nvSpPr>
        <p:spPr bwMode="auto">
          <a:xfrm>
            <a:off x="3" y="230598"/>
            <a:ext cx="12191997" cy="6396803"/>
          </a:xfrm>
          <a:custGeom>
            <a:avLst/>
            <a:gdLst/>
            <a:ahLst/>
            <a:cxnLst/>
            <a:rect l="l" t="t" r="r" b="b"/>
            <a:pathLst>
              <a:path w="4816592" h="2444862">
                <a:moveTo>
                  <a:pt x="0" y="0"/>
                </a:moveTo>
                <a:lnTo>
                  <a:pt x="4816592" y="0"/>
                </a:lnTo>
                <a:lnTo>
                  <a:pt x="4816592" y="2444862"/>
                </a:lnTo>
                <a:lnTo>
                  <a:pt x="0" y="2444862"/>
                </a:lnTo>
                <a:close/>
              </a:path>
            </a:pathLst>
          </a:custGeom>
          <a:solidFill>
            <a:srgbClr val="461E85">
              <a:alpha val="52941"/>
            </a:srgbClr>
          </a:solidFill>
        </p:spPr>
      </p:sp>
      <p:graphicFrame>
        <p:nvGraphicFramePr>
          <p:cNvPr id="4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5790794"/>
              </p:ext>
            </p:extLst>
          </p:nvPr>
        </p:nvGraphicFramePr>
        <p:xfrm>
          <a:off x="365452" y="1806619"/>
          <a:ext cx="11486071" cy="457200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{E3703FD3-53D7-A68C-D898-90F575BB86E1}</a:tableStyleId>
              </a:tblPr>
              <a:tblGrid>
                <a:gridCol w="59315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26956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95232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09301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57801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569549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dirty="0">
                          <a:solidFill>
                            <a:schemeClr val="bg1"/>
                          </a:solidFill>
                        </a:rPr>
                        <a:t>№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D1E7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dirty="0">
                          <a:solidFill>
                            <a:schemeClr val="bg1"/>
                          </a:solidFill>
                        </a:rPr>
                        <a:t>Наименование метрики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D1E7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dirty="0">
                          <a:solidFill>
                            <a:schemeClr val="bg1"/>
                          </a:solidFill>
                        </a:rPr>
                        <a:t>Описание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D1E7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dirty="0">
                          <a:solidFill>
                            <a:schemeClr val="bg1"/>
                          </a:solidFill>
                        </a:rPr>
                        <a:t>Показатель на входе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D1E7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dirty="0">
                          <a:solidFill>
                            <a:schemeClr val="bg1"/>
                          </a:solidFill>
                        </a:rPr>
                        <a:t>Показатель на выходе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D1E7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92284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dirty="0"/>
                        <a:t>1.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0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b="1" dirty="0"/>
                        <a:t>Вовлеченность</a:t>
                      </a:r>
                      <a:endParaRPr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0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dirty="0"/>
                        <a:t>Количество учеников, которые дают обратную связь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0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800" dirty="0"/>
                        <a:t>313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0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1800" dirty="0"/>
                        <a:t>198</a:t>
                      </a:r>
                      <a:endParaRPr sz="1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0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64912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dirty="0"/>
                        <a:t>2.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0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b="1" dirty="0"/>
                        <a:t>Оценка недели</a:t>
                      </a:r>
                      <a:endParaRPr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0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dirty="0"/>
                        <a:t>Оценка самочувствия в школе за прошедшую неделю</a:t>
                      </a:r>
                    </a:p>
                    <a:p>
                      <a:pPr algn="ctr">
                        <a:defRPr/>
                      </a:pPr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0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800" dirty="0"/>
                        <a:t>53 % - позитивный эмоциональный фон</a:t>
                      </a:r>
                    </a:p>
                    <a:p>
                      <a:pPr algn="ctr">
                        <a:defRPr/>
                      </a:pPr>
                      <a:endParaRPr lang="ru-RU" sz="1800" dirty="0"/>
                    </a:p>
                    <a:p>
                      <a:pPr algn="ctr">
                        <a:defRPr/>
                      </a:pPr>
                      <a:r>
                        <a:rPr lang="ru-RU" sz="1800" dirty="0"/>
                        <a:t>12 % - негативный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0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800" dirty="0"/>
                        <a:t>72 % - позитивный эмоциональный фон</a:t>
                      </a:r>
                    </a:p>
                    <a:p>
                      <a:pPr algn="ctr">
                        <a:defRPr/>
                      </a:pPr>
                      <a:endParaRPr lang="ru-RU" sz="1800" dirty="0"/>
                    </a:p>
                    <a:p>
                      <a:pPr algn="ctr">
                        <a:defRPr/>
                      </a:pPr>
                      <a:r>
                        <a:rPr lang="ru-RU" sz="1800" dirty="0"/>
                        <a:t>10 % - негативный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0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33852145"/>
                  </a:ext>
                </a:extLst>
              </a:tr>
              <a:tr h="850881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dirty="0"/>
                        <a:t>3.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0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b="1" dirty="0"/>
                        <a:t>Личность в школьной среде</a:t>
                      </a:r>
                      <a:endParaRPr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0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dirty="0"/>
                        <a:t>Участие в социальной жизни школы/класса</a:t>
                      </a:r>
                    </a:p>
                    <a:p>
                      <a:pPr algn="ctr">
                        <a:defRPr/>
                      </a:pPr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0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800" dirty="0"/>
                        <a:t>Оценка вовлеченности: </a:t>
                      </a:r>
                      <a:br>
                        <a:rPr lang="ru-RU" sz="1800" dirty="0"/>
                      </a:br>
                      <a:r>
                        <a:rPr lang="ru-RU" sz="1800" dirty="0"/>
                        <a:t>3.5 из 5 возможных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0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800" dirty="0"/>
                        <a:t>Оценка вовлеченности: 3.6 из 5 возможных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0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97648834"/>
                  </a:ext>
                </a:extLst>
              </a:tr>
              <a:tr h="562397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dirty="0"/>
                        <a:t>4.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0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b="1" dirty="0"/>
                        <a:t>Школьный ориентир</a:t>
                      </a:r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0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dirty="0"/>
                        <a:t>Знание о том, к кому обратиться за советом, поддержкой в школе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0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800" dirty="0"/>
                        <a:t>62% - да, знаю</a:t>
                      </a:r>
                      <a:endParaRPr sz="1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0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dirty="0"/>
                    </a:p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/>
                        <a:t>71% - да, знаю</a:t>
                      </a:r>
                    </a:p>
                    <a:p>
                      <a:pPr algn="ctr">
                        <a:defRPr/>
                      </a:pPr>
                      <a:endParaRPr sz="1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0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grpSp>
        <p:nvGrpSpPr>
          <p:cNvPr id="3" name="Group 3">
            <a:extLst>
              <a:ext uri="{FF2B5EF4-FFF2-40B4-BE49-F238E27FC236}">
                <a16:creationId xmlns:a16="http://schemas.microsoft.com/office/drawing/2014/main" xmlns="" id="{CCC0D0A3-BCC2-2738-F5EA-0B75CA04BB39}"/>
              </a:ext>
            </a:extLst>
          </p:cNvPr>
          <p:cNvGrpSpPr/>
          <p:nvPr/>
        </p:nvGrpSpPr>
        <p:grpSpPr>
          <a:xfrm>
            <a:off x="0" y="0"/>
            <a:ext cx="12192000" cy="334721"/>
            <a:chOff x="0" y="0"/>
            <a:chExt cx="4816593" cy="132236"/>
          </a:xfrm>
        </p:grpSpPr>
        <p:sp>
          <p:nvSpPr>
            <p:cNvPr id="5" name="Freeform 4">
              <a:extLst>
                <a:ext uri="{FF2B5EF4-FFF2-40B4-BE49-F238E27FC236}">
                  <a16:creationId xmlns:a16="http://schemas.microsoft.com/office/drawing/2014/main" xmlns="" id="{0B1DE13B-19B2-9F52-9945-7A60466F7226}"/>
                </a:ext>
              </a:extLst>
            </p:cNvPr>
            <p:cNvSpPr/>
            <p:nvPr/>
          </p:nvSpPr>
          <p:spPr>
            <a:xfrm>
              <a:off x="0" y="0"/>
              <a:ext cx="4816592" cy="132236"/>
            </a:xfrm>
            <a:custGeom>
              <a:avLst/>
              <a:gdLst/>
              <a:ahLst/>
              <a:cxnLst/>
              <a:rect l="l" t="t" r="r" b="b"/>
              <a:pathLst>
                <a:path w="4816592" h="132236">
                  <a:moveTo>
                    <a:pt x="0" y="0"/>
                  </a:moveTo>
                  <a:lnTo>
                    <a:pt x="4816592" y="0"/>
                  </a:lnTo>
                  <a:lnTo>
                    <a:pt x="4816592" y="132236"/>
                  </a:lnTo>
                  <a:lnTo>
                    <a:pt x="0" y="132236"/>
                  </a:lnTo>
                  <a:close/>
                </a:path>
              </a:pathLst>
            </a:custGeom>
            <a:solidFill>
              <a:srgbClr val="30145D"/>
            </a:solidFill>
          </p:spPr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xmlns="" id="{7CF3460D-52B4-119A-7CC2-2D3D305A45B1}"/>
                </a:ext>
              </a:extLst>
            </p:cNvPr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 rtl="0">
                <a:lnSpc>
                  <a:spcPts val="1773"/>
                </a:lnSpc>
                <a:spcBef>
                  <a:spcPct val="0"/>
                </a:spcBef>
              </a:pPr>
              <a:endParaRPr sz="1200" kern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0B4BF685-0CE7-D51C-283E-1EC59C347345}"/>
              </a:ext>
            </a:extLst>
          </p:cNvPr>
          <p:cNvGrpSpPr/>
          <p:nvPr/>
        </p:nvGrpSpPr>
        <p:grpSpPr>
          <a:xfrm>
            <a:off x="0" y="6523279"/>
            <a:ext cx="12192000" cy="334721"/>
            <a:chOff x="0" y="0"/>
            <a:chExt cx="4816593" cy="132236"/>
          </a:xfrm>
        </p:grpSpPr>
        <p:sp>
          <p:nvSpPr>
            <p:cNvPr id="8" name="Freeform 7">
              <a:extLst>
                <a:ext uri="{FF2B5EF4-FFF2-40B4-BE49-F238E27FC236}">
                  <a16:creationId xmlns:a16="http://schemas.microsoft.com/office/drawing/2014/main" xmlns="" id="{876B9CDF-A52F-F1D5-E102-7D1209B45A80}"/>
                </a:ext>
              </a:extLst>
            </p:cNvPr>
            <p:cNvSpPr/>
            <p:nvPr/>
          </p:nvSpPr>
          <p:spPr>
            <a:xfrm>
              <a:off x="0" y="0"/>
              <a:ext cx="4816592" cy="132236"/>
            </a:xfrm>
            <a:custGeom>
              <a:avLst/>
              <a:gdLst/>
              <a:ahLst/>
              <a:cxnLst/>
              <a:rect l="l" t="t" r="r" b="b"/>
              <a:pathLst>
                <a:path w="4816592" h="132236">
                  <a:moveTo>
                    <a:pt x="0" y="0"/>
                  </a:moveTo>
                  <a:lnTo>
                    <a:pt x="4816592" y="0"/>
                  </a:lnTo>
                  <a:lnTo>
                    <a:pt x="4816592" y="132236"/>
                  </a:lnTo>
                  <a:lnTo>
                    <a:pt x="0" y="132236"/>
                  </a:lnTo>
                  <a:close/>
                </a:path>
              </a:pathLst>
            </a:custGeom>
            <a:solidFill>
              <a:srgbClr val="30145D"/>
            </a:solidFill>
          </p:spPr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209B4804-9A29-1E97-0A25-B43DD0CF5C94}"/>
                </a:ext>
              </a:extLst>
            </p:cNvPr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 rtl="0">
                <a:lnSpc>
                  <a:spcPts val="1773"/>
                </a:lnSpc>
                <a:spcBef>
                  <a:spcPct val="0"/>
                </a:spcBef>
              </a:pPr>
              <a:endParaRPr sz="1200" kern="1200">
                <a:solidFill>
                  <a:prstClr val="black"/>
                </a:solidFill>
                <a:latin typeface="Calibri"/>
              </a:endParaRPr>
            </a:p>
          </p:txBody>
        </p:sp>
      </p:grp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F35E2939-6D68-22AB-D787-AC02E6A94B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0983829" y="34228"/>
            <a:ext cx="867694" cy="260519"/>
          </a:xfrm>
          <a:prstGeom prst="rect">
            <a:avLst/>
          </a:prstGeom>
        </p:spPr>
      </p:pic>
      <p:sp>
        <p:nvSpPr>
          <p:cNvPr id="11" name="TextBox 1">
            <a:extLst>
              <a:ext uri="{FF2B5EF4-FFF2-40B4-BE49-F238E27FC236}">
                <a16:creationId xmlns:a16="http://schemas.microsoft.com/office/drawing/2014/main" xmlns="" id="{4EA05958-1A58-9DF8-C7B6-661BAB18B7CF}"/>
              </a:ext>
            </a:extLst>
          </p:cNvPr>
          <p:cNvSpPr txBox="1"/>
          <p:nvPr/>
        </p:nvSpPr>
        <p:spPr bwMode="auto">
          <a:xfrm>
            <a:off x="352962" y="384137"/>
            <a:ext cx="2761569" cy="510778"/>
          </a:xfrm>
          <a:prstGeom prst="roundRect">
            <a:avLst/>
          </a:prstGeom>
          <a:solidFill>
            <a:schemeClr val="bg1"/>
          </a:solidFill>
          <a:effectLst/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400" b="1" dirty="0">
                <a:latin typeface="+mj-lt"/>
                <a:ea typeface="Roboto Medium"/>
              </a:rPr>
              <a:t>Метрики пилота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BCD3CDFB-9807-472D-BD89-9FE52450C34B}"/>
              </a:ext>
            </a:extLst>
          </p:cNvPr>
          <p:cNvSpPr txBox="1"/>
          <p:nvPr/>
        </p:nvSpPr>
        <p:spPr>
          <a:xfrm>
            <a:off x="340477" y="1039575"/>
            <a:ext cx="88393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Метод: </a:t>
            </a:r>
            <a:r>
              <a:rPr lang="ru-RU" dirty="0"/>
              <a:t>онлайн опрос по структурированной анкете.</a:t>
            </a:r>
          </a:p>
          <a:p>
            <a:r>
              <a:rPr lang="ru-RU" b="1" dirty="0"/>
              <a:t>Выборка: </a:t>
            </a:r>
            <a:r>
              <a:rPr lang="ru-RU" dirty="0"/>
              <a:t>учащиеся с 5 по 11 класса 57 и 19 школ г. Иркутска - опрошено 511 чел.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theme/theme1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4191</TotalTime>
  <Words>537</Words>
  <Application>Microsoft Office PowerPoint</Application>
  <DocSecurity>0</DocSecurity>
  <PresentationFormat>Широкоэкранный</PresentationFormat>
  <Paragraphs>140</Paragraphs>
  <Slides>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Roboto Medium</vt:lpstr>
      <vt:lpstr>Специальное оформление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Андрей Сакаро</dc:creator>
  <cp:keywords/>
  <dc:description/>
  <cp:lastModifiedBy>Сидоров Алексей В.</cp:lastModifiedBy>
  <cp:revision>178</cp:revision>
  <dcterms:created xsi:type="dcterms:W3CDTF">2022-10-27T16:55:02Z</dcterms:created>
  <dcterms:modified xsi:type="dcterms:W3CDTF">2023-08-22T06:37:15Z</dcterms:modified>
  <cp:category/>
  <dc:identifier/>
  <cp:contentStatus/>
  <dc:language/>
  <cp:version/>
</cp:coreProperties>
</file>