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"/>
  </p:notesMasterIdLst>
  <p:sldIdLst>
    <p:sldId id="291" r:id="rId3"/>
    <p:sldId id="262" r:id="rId4"/>
    <p:sldId id="295" r:id="rId5"/>
    <p:sldId id="268" r:id="rId6"/>
    <p:sldId id="269" r:id="rId7"/>
    <p:sldId id="272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Сакаро" initials="А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E7C"/>
    <a:srgbClr val="CE99DB"/>
    <a:srgbClr val="A44EB2"/>
    <a:srgbClr val="F0E0F4"/>
    <a:srgbClr val="EBCCEC"/>
    <a:srgbClr val="BEE6F8"/>
    <a:srgbClr val="9ED9F4"/>
    <a:srgbClr val="DDBCE2"/>
    <a:srgbClr val="F8D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703FD3-53D7-A68C-D898-90F575BB86E1}">
  <a:tblStyle styleId="{E3703FD3-53D7-A68C-D898-90F575BB86E1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74"/>
  </p:normalViewPr>
  <p:slideViewPr>
    <p:cSldViewPr>
      <p:cViewPr varScale="1">
        <p:scale>
          <a:sx n="110" d="100"/>
          <a:sy n="110" d="100"/>
        </p:scale>
        <p:origin x="666" y="-19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2E5B-1266-4D58-AD5D-124D20D9CA00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9FDF-C156-48DC-A9F0-311CCE172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1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A9FDF-C156-48DC-A9F0-311CCE1727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1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8_Простой" userDrawn="1">
  <p:cSld name="18_Про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 userDrawn="1"/>
        </p:nvSpPr>
        <p:spPr bwMode="auto">
          <a:xfrm>
            <a:off x="0" y="6523463"/>
            <a:ext cx="12192000" cy="334537"/>
          </a:xfrm>
          <a:prstGeom prst="trapezoid">
            <a:avLst>
              <a:gd name="adj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Трапеция 7"/>
          <p:cNvSpPr/>
          <p:nvPr userDrawn="1"/>
        </p:nvSpPr>
        <p:spPr bwMode="auto">
          <a:xfrm rot="10800000">
            <a:off x="0" y="0"/>
            <a:ext cx="12192000" cy="922762"/>
          </a:xfrm>
          <a:prstGeom prst="trapezoid">
            <a:avLst>
              <a:gd name="adj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443216" y="77189"/>
            <a:ext cx="2559214" cy="76838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267629" y="77189"/>
            <a:ext cx="5484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000" b="0" i="0">
                <a:solidFill>
                  <a:schemeClr val="bg1"/>
                </a:solidFill>
                <a:latin typeface="Roboto Medium"/>
                <a:ea typeface="Roboto Medium"/>
                <a:cs typeface="Roboto Medium"/>
              </a:rPr>
              <a:t>Мы говорим спасибо!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8_Простой" preserve="1" userDrawn="1">
  <p:cSld name="19_Про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 userDrawn="1"/>
        </p:nvSpPr>
        <p:spPr bwMode="auto">
          <a:xfrm>
            <a:off x="0" y="6523463"/>
            <a:ext cx="12192000" cy="334537"/>
          </a:xfrm>
          <a:prstGeom prst="trapezoid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Трапеция 7"/>
          <p:cNvSpPr/>
          <p:nvPr userDrawn="1"/>
        </p:nvSpPr>
        <p:spPr bwMode="auto">
          <a:xfrm rot="10800000">
            <a:off x="0" y="0"/>
            <a:ext cx="12192000" cy="334537"/>
          </a:xfrm>
          <a:prstGeom prst="trapezoid">
            <a:avLst>
              <a:gd name="adj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121656" y="34657"/>
            <a:ext cx="880774" cy="264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46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2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96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9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4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126;p1"/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-11875" y="-11875"/>
            <a:ext cx="12374088" cy="693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5B5B1026-F1F1-21CA-4280-784FF15AB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7103" r="15979" b="2499"/>
          <a:stretch/>
        </p:blipFill>
        <p:spPr>
          <a:xfrm>
            <a:off x="-60016" y="0"/>
            <a:ext cx="12252016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6672064" cy="6858000"/>
            <a:chOff x="0" y="0"/>
            <a:chExt cx="150242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2427" cy="2709333"/>
            </a:xfrm>
            <a:custGeom>
              <a:avLst/>
              <a:gdLst/>
              <a:ahLst/>
              <a:cxnLst/>
              <a:rect l="l" t="t" r="r" b="b"/>
              <a:pathLst>
                <a:path w="1502427" h="2709333">
                  <a:moveTo>
                    <a:pt x="0" y="0"/>
                  </a:moveTo>
                  <a:lnTo>
                    <a:pt x="1502427" y="0"/>
                  </a:lnTo>
                  <a:lnTo>
                    <a:pt x="150242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61E85">
                <a:alpha val="5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Трапеция 17">
            <a:extLst>
              <a:ext uri="{FF2B5EF4-FFF2-40B4-BE49-F238E27FC236}">
                <a16:creationId xmlns:a16="http://schemas.microsoft.com/office/drawing/2014/main" xmlns="" id="{DD000A20-9E19-0DF2-ACB3-2B9EB581D1D1}"/>
              </a:ext>
            </a:extLst>
          </p:cNvPr>
          <p:cNvSpPr/>
          <p:nvPr/>
        </p:nvSpPr>
        <p:spPr>
          <a:xfrm rot="5400000">
            <a:off x="-917264" y="857250"/>
            <a:ext cx="6858000" cy="5143501"/>
          </a:xfrm>
          <a:prstGeom prst="trapezoid">
            <a:avLst>
              <a:gd name="adj" fmla="val 330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-917266" y="857250"/>
            <a:ext cx="6858000" cy="5143500"/>
            <a:chOff x="0" y="0"/>
            <a:chExt cx="812800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48528" y="0"/>
            <a:ext cx="1343472" cy="6858000"/>
            <a:chOff x="0" y="0"/>
            <a:chExt cx="133851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8512" cy="2709333"/>
            </a:xfrm>
            <a:custGeom>
              <a:avLst/>
              <a:gdLst/>
              <a:ahLst/>
              <a:cxnLst/>
              <a:rect l="l" t="t" r="r" b="b"/>
              <a:pathLst>
                <a:path w="1338512" h="2709333">
                  <a:moveTo>
                    <a:pt x="0" y="0"/>
                  </a:moveTo>
                  <a:lnTo>
                    <a:pt x="1338512" y="0"/>
                  </a:lnTo>
                  <a:lnTo>
                    <a:pt x="133851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61E85">
                <a:alpha val="52941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Google Shape;128;p1">
            <a:extLst>
              <a:ext uri="{FF2B5EF4-FFF2-40B4-BE49-F238E27FC236}">
                <a16:creationId xmlns:a16="http://schemas.microsoft.com/office/drawing/2014/main" xmlns="" id="{19BCB764-2F9A-213B-2734-8835F79D0EF1}"/>
              </a:ext>
            </a:extLst>
          </p:cNvPr>
          <p:cNvSpPr txBox="1"/>
          <p:nvPr/>
        </p:nvSpPr>
        <p:spPr bwMode="auto">
          <a:xfrm>
            <a:off x="208350" y="1666860"/>
            <a:ext cx="4726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/>
            </a:pPr>
            <a:r>
              <a:rPr lang="ru-RU" sz="4000" dirty="0">
                <a:solidFill>
                  <a:schemeClr val="lt1"/>
                </a:solidFill>
                <a:latin typeface="+mj-lt"/>
                <a:ea typeface="Calibri"/>
                <a:cs typeface="Calibri"/>
              </a:rPr>
              <a:t>Иркутская область</a:t>
            </a:r>
            <a:endParaRPr sz="4000" dirty="0">
              <a:solidFill>
                <a:schemeClr val="lt1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98A5BAF-F5DB-C2CC-03B8-C5EF38FCA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8350" y="4900255"/>
            <a:ext cx="2086090" cy="626332"/>
          </a:xfrm>
          <a:prstGeom prst="rect">
            <a:avLst/>
          </a:prstGeom>
        </p:spPr>
      </p:pic>
      <p:sp>
        <p:nvSpPr>
          <p:cNvPr id="21" name="Google Shape;127;p1">
            <a:extLst>
              <a:ext uri="{FF2B5EF4-FFF2-40B4-BE49-F238E27FC236}">
                <a16:creationId xmlns:a16="http://schemas.microsoft.com/office/drawing/2014/main" xmlns="" id="{42B88EA9-8305-16B9-2A52-A505936921AE}"/>
              </a:ext>
            </a:extLst>
          </p:cNvPr>
          <p:cNvSpPr txBox="1"/>
          <p:nvPr/>
        </p:nvSpPr>
        <p:spPr bwMode="auto">
          <a:xfrm>
            <a:off x="208280" y="3492219"/>
            <a:ext cx="4726799" cy="51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pPr>
            <a:r>
              <a:rPr lang="ru-RU" dirty="0" err="1">
                <a:solidFill>
                  <a:schemeClr val="lt1"/>
                </a:solidFill>
                <a:latin typeface="Calibri"/>
                <a:cs typeface="Calibri"/>
              </a:rPr>
              <a:t>Буллинг</a:t>
            </a:r>
            <a:endParaRPr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EC5C6E4-2D3C-8DB0-F8FB-1ADE6DEFBCEF}"/>
              </a:ext>
            </a:extLst>
          </p:cNvPr>
          <p:cNvCxnSpPr>
            <a:cxnSpLocks/>
          </p:cNvCxnSpPr>
          <p:nvPr/>
        </p:nvCxnSpPr>
        <p:spPr>
          <a:xfrm>
            <a:off x="6672064" y="0"/>
            <a:ext cx="0" cy="68749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9A48187-9BB8-3865-BA40-BACF6DF70988}"/>
              </a:ext>
            </a:extLst>
          </p:cNvPr>
          <p:cNvCxnSpPr>
            <a:cxnSpLocks/>
          </p:cNvCxnSpPr>
          <p:nvPr/>
        </p:nvCxnSpPr>
        <p:spPr>
          <a:xfrm>
            <a:off x="10850161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Freeform 4">
            <a:extLst>
              <a:ext uri="{FF2B5EF4-FFF2-40B4-BE49-F238E27FC236}">
                <a16:creationId xmlns:a16="http://schemas.microsoft.com/office/drawing/2014/main" xmlns="" id="{6BBCA387-4CD3-BAD7-85D5-27CEAFDFCCA1}"/>
              </a:ext>
            </a:extLst>
          </p:cNvPr>
          <p:cNvSpPr/>
          <p:nvPr/>
        </p:nvSpPr>
        <p:spPr bwMode="auto">
          <a:xfrm>
            <a:off x="-1" y="294747"/>
            <a:ext cx="12191997" cy="6250710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</p:spPr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6D22FEBF-C6B1-B640-91F6-51A7D01077E0}"/>
              </a:ext>
            </a:extLst>
          </p:cNvPr>
          <p:cNvGrpSpPr/>
          <p:nvPr/>
        </p:nvGrpSpPr>
        <p:grpSpPr>
          <a:xfrm>
            <a:off x="0" y="0"/>
            <a:ext cx="12192000" cy="334721"/>
            <a:chOff x="0" y="0"/>
            <a:chExt cx="4816593" cy="132236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4B439AC8-7536-BC87-1162-51D205CE91F1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xmlns="" id="{454FFDA5-206E-DCC4-D36D-F500924AA06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5843D8A4-F85B-0B1C-0ADC-197FD04B6614}"/>
              </a:ext>
            </a:extLst>
          </p:cNvPr>
          <p:cNvGrpSpPr/>
          <p:nvPr/>
        </p:nvGrpSpPr>
        <p:grpSpPr>
          <a:xfrm>
            <a:off x="0" y="6523279"/>
            <a:ext cx="12192000" cy="334721"/>
            <a:chOff x="0" y="0"/>
            <a:chExt cx="4816593" cy="132236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DC064B5-CDE5-DBDE-8417-20CD26575970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6485B841-D4BC-9318-61BE-B023AC8A780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5C55A80-9A5C-950B-6E61-3650B090E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83829" y="34228"/>
            <a:ext cx="867694" cy="260519"/>
          </a:xfrm>
          <a:prstGeom prst="rect">
            <a:avLst/>
          </a:prstGeom>
        </p:spPr>
      </p:pic>
      <p:graphicFrame>
        <p:nvGraphicFramePr>
          <p:cNvPr id="3173462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883956"/>
              </p:ext>
            </p:extLst>
          </p:nvPr>
        </p:nvGraphicFramePr>
        <p:xfrm>
          <a:off x="479376" y="1069679"/>
          <a:ext cx="11161241" cy="5216288"/>
        </p:xfrm>
        <a:graphic>
          <a:graphicData uri="http://schemas.openxmlformats.org/drawingml/2006/table">
            <a:tbl>
              <a:tblPr firstRow="1" bandRow="1">
                <a:tableStyleId>{E3703FD3-53D7-A68C-D898-90F575BB86E1}</a:tableStyleId>
              </a:tblPr>
              <a:tblGrid>
                <a:gridCol w="1594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4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87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49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Шаг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Столкнулся с травлей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Уход в себя 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Травля </a:t>
                      </a:r>
                      <a:endParaRPr sz="1200" b="1" i="0" u="none" strike="noStrike" cap="none" spc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Уход от реальности 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Агрессивное поведение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Перевод в другой класс/школу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3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Потребность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Быть принятым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Безопасность</a:t>
                      </a:r>
                    </a:p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Защитить себя</a:t>
                      </a:r>
                    </a:p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Безопасность </a:t>
                      </a:r>
                    </a:p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Действие/прекратить</a:t>
                      </a:r>
                    </a:p>
                    <a:p>
                      <a:pPr algn="ctr">
                        <a:defRPr/>
                      </a:pPr>
                      <a:endParaRPr sz="12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Получить помощь</a:t>
                      </a:r>
                    </a:p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44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Барьеры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 доверяет взрослым, не рассказывает о травле. Негативный опыт общения продолжительное время 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Ощущение одиночества 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Напряжение, сомнения, не знает как действовать 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Неспособность себе помочь, накопление агрессии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Не способен остановиться, радикальная позиция, возможен самый негативный сценарий 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Возможное повторение проблемы </a:t>
                      </a: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Эмоции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Значимость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</a:rPr>
                        <a:t>шага</a:t>
                      </a:r>
                      <a:endParaRPr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62317AD-DDCD-4346-8495-C8692A87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77864" y="4893953"/>
            <a:ext cx="434997" cy="4349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0A90B8B-CD66-48EF-A9D0-DA339AB1D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22" y="4896500"/>
            <a:ext cx="438950" cy="432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439CA6-4670-434A-815B-53C22707E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521" y="4896500"/>
            <a:ext cx="438950" cy="4328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90EF40-4742-4329-AD13-773D71BDF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432" y="4896904"/>
            <a:ext cx="438950" cy="432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E0C8D7-A5FE-42BC-82C7-2F16D6944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316" y="4884785"/>
            <a:ext cx="432854" cy="4328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6EFBDB-51BB-4AE5-8D39-30DC15955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2504" y="4896500"/>
            <a:ext cx="438950" cy="432854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9888DFDE-0039-3CB2-09AB-B1355D975732}"/>
              </a:ext>
            </a:extLst>
          </p:cNvPr>
          <p:cNvSpPr txBox="1"/>
          <p:nvPr/>
        </p:nvSpPr>
        <p:spPr bwMode="auto">
          <a:xfrm>
            <a:off x="479779" y="382052"/>
            <a:ext cx="3311966" cy="510778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002060"/>
                </a:solidFill>
                <a:ea typeface="Roboto Medium"/>
                <a:cs typeface="Roboto Medium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CJM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текущего сервиса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A545D79-417E-462A-83F1-A8C32E6A334A}"/>
              </a:ext>
            </a:extLst>
          </p:cNvPr>
          <p:cNvSpPr/>
          <p:nvPr/>
        </p:nvSpPr>
        <p:spPr>
          <a:xfrm>
            <a:off x="8474006" y="1069679"/>
            <a:ext cx="1726450" cy="52162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Freeform 4">
            <a:extLst>
              <a:ext uri="{FF2B5EF4-FFF2-40B4-BE49-F238E27FC236}">
                <a16:creationId xmlns:a16="http://schemas.microsoft.com/office/drawing/2014/main" xmlns="" id="{21F2F81C-AA14-6DA9-8460-042BE4CF44A4}"/>
              </a:ext>
            </a:extLst>
          </p:cNvPr>
          <p:cNvSpPr/>
          <p:nvPr/>
        </p:nvSpPr>
        <p:spPr bwMode="auto">
          <a:xfrm>
            <a:off x="3" y="230598"/>
            <a:ext cx="12191997" cy="6396803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  <a:effectLst/>
        </p:spPr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2DDC6E34-2760-30D5-6C1A-BC0B44A0726B}"/>
              </a:ext>
            </a:extLst>
          </p:cNvPr>
          <p:cNvGrpSpPr/>
          <p:nvPr/>
        </p:nvGrpSpPr>
        <p:grpSpPr>
          <a:xfrm>
            <a:off x="0" y="0"/>
            <a:ext cx="12192000" cy="334721"/>
            <a:chOff x="0" y="0"/>
            <a:chExt cx="4816593" cy="132236"/>
          </a:xfrm>
          <a:effectLst/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25280E9A-A381-FCFB-3664-1D9BB926F89D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xmlns="" id="{B4F56D8E-29BF-9DF7-0D59-AFE85C4D191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3B3CE81B-3D6D-A6C4-4CB3-02CB06E72A90}"/>
              </a:ext>
            </a:extLst>
          </p:cNvPr>
          <p:cNvGrpSpPr/>
          <p:nvPr/>
        </p:nvGrpSpPr>
        <p:grpSpPr>
          <a:xfrm>
            <a:off x="0" y="6523279"/>
            <a:ext cx="12192000" cy="334721"/>
            <a:chOff x="0" y="0"/>
            <a:chExt cx="4816593" cy="132236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12D31003-6888-9471-6B8A-6ABFC97010D4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2AA19F43-5BF9-862C-8471-CA0FF2635DE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82A47E-F0C3-BE0A-E8A8-2078BF5C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83829" y="34228"/>
            <a:ext cx="867694" cy="260519"/>
          </a:xfrm>
          <a:prstGeom prst="rect">
            <a:avLst/>
          </a:prstGeom>
          <a:effectLst/>
        </p:spPr>
      </p:pic>
      <p:sp>
        <p:nvSpPr>
          <p:cNvPr id="31" name="Текст 3">
            <a:extLst>
              <a:ext uri="{FF2B5EF4-FFF2-40B4-BE49-F238E27FC236}">
                <a16:creationId xmlns:a16="http://schemas.microsoft.com/office/drawing/2014/main" xmlns="" id="{9D698B6F-B725-A1D6-AE06-32CED49752E6}"/>
              </a:ext>
            </a:extLst>
          </p:cNvPr>
          <p:cNvSpPr txBox="1">
            <a:spLocks/>
          </p:cNvSpPr>
          <p:nvPr/>
        </p:nvSpPr>
        <p:spPr>
          <a:xfrm>
            <a:off x="6739487" y="1713548"/>
            <a:ext cx="4262449" cy="1289520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xmlns="" id="{E7667B5E-A503-A7D5-8828-535BDC1753FE}"/>
              </a:ext>
            </a:extLst>
          </p:cNvPr>
          <p:cNvSpPr txBox="1"/>
          <p:nvPr/>
        </p:nvSpPr>
        <p:spPr bwMode="auto">
          <a:xfrm>
            <a:off x="125733" y="651267"/>
            <a:ext cx="9673994" cy="510778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ea typeface="Roboto Medium"/>
              </a:rPr>
              <a:t>Первый этап «Система формирования нового школьного пространства»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xmlns="" id="{5D699FF8-74B2-F1C8-D90E-F0BAB62CEBCB}"/>
              </a:ext>
            </a:extLst>
          </p:cNvPr>
          <p:cNvSpPr txBox="1"/>
          <p:nvPr/>
        </p:nvSpPr>
        <p:spPr bwMode="auto">
          <a:xfrm>
            <a:off x="133558" y="1563680"/>
            <a:ext cx="1331524" cy="919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latin typeface="Calibri" panose="020F0502020204030204" pitchFamily="34" charset="0"/>
                <a:cs typeface="Arial" panose="020B0604020202020204" pitchFamily="34" charset="0"/>
              </a:rPr>
              <a:t>ТОЧКИ БОЛИ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xmlns="" id="{E6BB27B7-0544-BF3C-9A54-786142179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190073"/>
              </p:ext>
            </p:extLst>
          </p:nvPr>
        </p:nvGraphicFramePr>
        <p:xfrm>
          <a:off x="1643965" y="1302383"/>
          <a:ext cx="10369152" cy="14419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{E3703FD3-53D7-A68C-D898-90F575BB86E1}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0965638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984830944"/>
                    </a:ext>
                  </a:extLst>
                </a:gridCol>
              </a:tblGrid>
              <a:tr h="1441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одинок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умею говорить 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Хочу быть нужным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чувствую, что могу на что-то повлиять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чувствую себя молодцом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умею выражать свои чувства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могу себя защитить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чувствую себя в безопасности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умею общаться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доверяю взрослым и не знаю, кто может помочь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EA1112FA-2F13-A9D5-BC73-FF863274C918}"/>
              </a:ext>
            </a:extLst>
          </p:cNvPr>
          <p:cNvSpPr txBox="1"/>
          <p:nvPr/>
        </p:nvSpPr>
        <p:spPr bwMode="auto">
          <a:xfrm>
            <a:off x="103772" y="3428999"/>
            <a:ext cx="1455723" cy="8853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ПРОФИОАКТИЧЕСКИЕ МЕРОПРИЯТИЯ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2FFC2FC-98DE-79CE-5C9C-DA448F2D0194}"/>
              </a:ext>
            </a:extLst>
          </p:cNvPr>
          <p:cNvSpPr txBox="1"/>
          <p:nvPr/>
        </p:nvSpPr>
        <p:spPr bwMode="auto">
          <a:xfrm>
            <a:off x="71458" y="5294320"/>
            <a:ext cx="1455723" cy="919401"/>
          </a:xfrm>
          <a:prstGeom prst="roundRect">
            <a:avLst/>
          </a:prstGeom>
          <a:solidFill>
            <a:schemeClr val="accent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latin typeface="Calibri" panose="020F0502020204030204" pitchFamily="34" charset="0"/>
                <a:cs typeface="Arial" panose="020B0604020202020204" pitchFamily="34" charset="0"/>
              </a:rPr>
              <a:t>ТРАНСФОРМА-ЦИЯ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92E340E7-C150-457C-FFEA-C30B9DD33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03273"/>
              </p:ext>
            </p:extLst>
          </p:nvPr>
        </p:nvGraphicFramePr>
        <p:xfrm>
          <a:off x="1643965" y="3288702"/>
          <a:ext cx="10369152" cy="10756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{E3703FD3-53D7-A68C-D898-90F575BB86E1}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1060252134"/>
                    </a:ext>
                  </a:extLst>
                </a:gridCol>
                <a:gridCol w="1067659">
                  <a:extLst>
                    <a:ext uri="{9D8B030D-6E8A-4147-A177-3AD203B41FA5}">
                      <a16:colId xmlns:a16="http://schemas.microsoft.com/office/drawing/2014/main" xmlns="" val="3553728308"/>
                    </a:ext>
                  </a:extLst>
                </a:gridCol>
                <a:gridCol w="948565">
                  <a:extLst>
                    <a:ext uri="{9D8B030D-6E8A-4147-A177-3AD203B41FA5}">
                      <a16:colId xmlns:a16="http://schemas.microsoft.com/office/drawing/2014/main" xmlns="" val="829060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530178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5931681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887369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6834641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6518722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43493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769315595"/>
                    </a:ext>
                  </a:extLst>
                </a:gridCol>
              </a:tblGrid>
              <a:tr h="1075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Школьный ориентир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Социаль-ный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театр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Квест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Правила общения – «Хартия»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Обратная связь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Служба примирения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Шефство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Часы общения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Клубы по интересам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Взаимная ценность учеников и учителей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32768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13453D4-E0E9-27DB-01BE-61FD05AE0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88367"/>
              </p:ext>
            </p:extLst>
          </p:nvPr>
        </p:nvGraphicFramePr>
        <p:xfrm>
          <a:off x="1643965" y="4983099"/>
          <a:ext cx="10369152" cy="14419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{E3703FD3-53D7-A68C-D898-90F575BB86E1}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19090482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2651226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84932877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5962183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23073703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9309631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13744194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84116556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379075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737435522"/>
                    </a:ext>
                  </a:extLst>
                </a:gridCol>
              </a:tblGrid>
              <a:tr h="1441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знаю и понимаю, что я хочу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проявля-юсь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действую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эмпатичен к себе и окружаю-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щим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осознаю свои зоны ответственности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открыт и хочу помогать окружаю-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щим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 меня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высокий эмоциональный интеллект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уверен в себе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умею общаться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знаю в чем мой талант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 чувствую себя в безопасности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278630"/>
                  </a:ext>
                </a:extLst>
              </a:tr>
            </a:tbl>
          </a:graphicData>
        </a:graphic>
      </p:graphicFrame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xmlns="" id="{1E12EA90-BD33-4FB2-BA7D-C5BD36E1ECEC}"/>
              </a:ext>
            </a:extLst>
          </p:cNvPr>
          <p:cNvSpPr/>
          <p:nvPr/>
        </p:nvSpPr>
        <p:spPr>
          <a:xfrm>
            <a:off x="4511824" y="2884716"/>
            <a:ext cx="3672408" cy="280203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: стрелка вниз 20">
            <a:extLst>
              <a:ext uri="{FF2B5EF4-FFF2-40B4-BE49-F238E27FC236}">
                <a16:creationId xmlns:a16="http://schemas.microsoft.com/office/drawing/2014/main" xmlns="" id="{9E4B77A7-2952-4141-9143-3A6A90D1A48D}"/>
              </a:ext>
            </a:extLst>
          </p:cNvPr>
          <p:cNvSpPr/>
          <p:nvPr/>
        </p:nvSpPr>
        <p:spPr bwMode="auto">
          <a:xfrm>
            <a:off x="4511296" y="4565052"/>
            <a:ext cx="3672408" cy="280203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Freeform 4">
            <a:extLst>
              <a:ext uri="{FF2B5EF4-FFF2-40B4-BE49-F238E27FC236}">
                <a16:creationId xmlns:a16="http://schemas.microsoft.com/office/drawing/2014/main" xmlns="" id="{45CE35D3-49CB-70CB-5319-AEC7706A3D41}"/>
              </a:ext>
            </a:extLst>
          </p:cNvPr>
          <p:cNvSpPr/>
          <p:nvPr/>
        </p:nvSpPr>
        <p:spPr bwMode="auto">
          <a:xfrm>
            <a:off x="3" y="272556"/>
            <a:ext cx="12191997" cy="6396803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B7830246-89BC-CDD1-CF99-BF3369EA620D}"/>
              </a:ext>
            </a:extLst>
          </p:cNvPr>
          <p:cNvGrpSpPr/>
          <p:nvPr/>
        </p:nvGrpSpPr>
        <p:grpSpPr>
          <a:xfrm>
            <a:off x="0" y="0"/>
            <a:ext cx="12192000" cy="334721"/>
            <a:chOff x="0" y="0"/>
            <a:chExt cx="4816593" cy="13223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BC106922-936A-7323-2F1A-0EF6911453AF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7F50013E-BE5E-156F-C593-2A0E219CFE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0061636-B13D-F3D6-EA84-FAE6A29E6D70}"/>
              </a:ext>
            </a:extLst>
          </p:cNvPr>
          <p:cNvGrpSpPr/>
          <p:nvPr/>
        </p:nvGrpSpPr>
        <p:grpSpPr>
          <a:xfrm>
            <a:off x="0" y="6523279"/>
            <a:ext cx="12192000" cy="334721"/>
            <a:chOff x="0" y="0"/>
            <a:chExt cx="4816593" cy="132236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181DA23-3A38-B2E0-DDE5-1E7AA3EBE659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5022572D-E90B-FEAD-E155-8C90473F05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9F7F9D-C329-FC03-A86E-8517EDFA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83829" y="34228"/>
            <a:ext cx="867694" cy="260519"/>
          </a:xfrm>
          <a:prstGeom prst="rect">
            <a:avLst/>
          </a:prstGeom>
        </p:spPr>
      </p:pic>
      <p:grpSp>
        <p:nvGrpSpPr>
          <p:cNvPr id="34" name="Group 2">
            <a:extLst>
              <a:ext uri="{FF2B5EF4-FFF2-40B4-BE49-F238E27FC236}">
                <a16:creationId xmlns:a16="http://schemas.microsoft.com/office/drawing/2014/main" xmlns="" id="{A146C68B-56C6-C5DC-9CB5-8B0C03F2C7B3}"/>
              </a:ext>
            </a:extLst>
          </p:cNvPr>
          <p:cNvGrpSpPr>
            <a:grpSpLocks noChangeAspect="1"/>
          </p:cNvGrpSpPr>
          <p:nvPr/>
        </p:nvGrpSpPr>
        <p:grpSpPr>
          <a:xfrm>
            <a:off x="694724" y="1843458"/>
            <a:ext cx="1946603" cy="2721247"/>
            <a:chOff x="-14060" y="628389"/>
            <a:chExt cx="6364060" cy="8896611"/>
          </a:xfrm>
          <a:effectLst/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xmlns="" id="{FBEBF71C-6751-8FED-751E-DA1F62C183A1}"/>
                </a:ext>
              </a:extLst>
            </p:cNvPr>
            <p:cNvSpPr/>
            <p:nvPr/>
          </p:nvSpPr>
          <p:spPr>
            <a:xfrm>
              <a:off x="-14060" y="628389"/>
              <a:ext cx="6364060" cy="8896611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2783" t="-7064" r="-3013" b="1"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xmlns="" id="{73AEF423-3CA1-4F16-202D-BD21760A631A}"/>
              </a:ext>
            </a:extLst>
          </p:cNvPr>
          <p:cNvGrpSpPr>
            <a:grpSpLocks noChangeAspect="1"/>
          </p:cNvGrpSpPr>
          <p:nvPr/>
        </p:nvGrpSpPr>
        <p:grpSpPr>
          <a:xfrm>
            <a:off x="2957918" y="1829649"/>
            <a:ext cx="1812679" cy="2719019"/>
            <a:chOff x="0" y="0"/>
            <a:chExt cx="6350000" cy="9525000"/>
          </a:xfrm>
          <a:effectLst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5A5FFB13-6C0E-911E-7DF8-28DE6DB689E6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D9C8F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xmlns="" id="{5F603F28-D10C-A487-C807-59A40BF70092}"/>
              </a:ext>
            </a:extLst>
          </p:cNvPr>
          <p:cNvGrpSpPr>
            <a:grpSpLocks noChangeAspect="1"/>
          </p:cNvGrpSpPr>
          <p:nvPr/>
        </p:nvGrpSpPr>
        <p:grpSpPr>
          <a:xfrm>
            <a:off x="7335172" y="1859973"/>
            <a:ext cx="1812679" cy="2719019"/>
            <a:chOff x="0" y="0"/>
            <a:chExt cx="6350000" cy="9525000"/>
          </a:xfrm>
          <a:effectLst/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7AB435AA-C8C8-315E-4433-13A67731F1CE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D9C8F0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40" name="Picture 8">
            <a:extLst>
              <a:ext uri="{FF2B5EF4-FFF2-40B4-BE49-F238E27FC236}">
                <a16:creationId xmlns:a16="http://schemas.microsoft.com/office/drawing/2014/main" xmlns="" id="{BC90DAD6-539B-F0E8-0282-77F6DEC4D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4264" y="1862299"/>
            <a:ext cx="1723383" cy="1695182"/>
          </a:xfrm>
          <a:prstGeom prst="rect">
            <a:avLst/>
          </a:prstGeom>
          <a:effectLst/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xmlns="" id="{8F93906F-C88D-0AC2-EBD8-25B6010D0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10865" y="4152865"/>
            <a:ext cx="444072" cy="451460"/>
          </a:xfrm>
          <a:prstGeom prst="rect">
            <a:avLst/>
          </a:prstGeom>
          <a:effectLst/>
        </p:spPr>
      </p:pic>
      <p:grpSp>
        <p:nvGrpSpPr>
          <p:cNvPr id="42" name="Group 11">
            <a:extLst>
              <a:ext uri="{FF2B5EF4-FFF2-40B4-BE49-F238E27FC236}">
                <a16:creationId xmlns:a16="http://schemas.microsoft.com/office/drawing/2014/main" xmlns="" id="{C30DE0D2-3280-478B-01E1-FE879BFC4B83}"/>
              </a:ext>
            </a:extLst>
          </p:cNvPr>
          <p:cNvGrpSpPr>
            <a:grpSpLocks noChangeAspect="1"/>
          </p:cNvGrpSpPr>
          <p:nvPr/>
        </p:nvGrpSpPr>
        <p:grpSpPr>
          <a:xfrm>
            <a:off x="5148666" y="1821992"/>
            <a:ext cx="1812679" cy="2719019"/>
            <a:chOff x="0" y="0"/>
            <a:chExt cx="6350000" cy="9525000"/>
          </a:xfrm>
          <a:effectLst/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41FEC9F2-94EF-47AF-EC0B-6EA50D30FC1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8"/>
              <a:stretch>
                <a:fillRect l="-24926" t="-24348" r="-14964"/>
              </a:stretch>
            </a:blipFill>
            <a:ln>
              <a:solidFill>
                <a:schemeClr val="tx1"/>
              </a:solidFill>
            </a:ln>
          </p:spPr>
        </p:sp>
      </p:grpSp>
      <p:pic>
        <p:nvPicPr>
          <p:cNvPr id="44" name="Picture 13">
            <a:extLst>
              <a:ext uri="{FF2B5EF4-FFF2-40B4-BE49-F238E27FC236}">
                <a16:creationId xmlns:a16="http://schemas.microsoft.com/office/drawing/2014/main" xmlns="" id="{CF5211A2-96AC-B560-BD0E-684DDB4FF14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607">
            <a:off x="6044600" y="3725105"/>
            <a:ext cx="758264" cy="686574"/>
          </a:xfrm>
          <a:prstGeom prst="rect">
            <a:avLst/>
          </a:prstGeom>
          <a:effectLst/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xmlns="" id="{1F44DB55-663C-CB9B-1535-EC384BD889F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505943" y="2000876"/>
            <a:ext cx="1544118" cy="2436479"/>
          </a:xfrm>
          <a:prstGeom prst="rect">
            <a:avLst/>
          </a:prstGeom>
          <a:effectLst/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xmlns="" id="{3914ED40-987B-273A-9C2F-23A582CCE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142136" y="3008002"/>
            <a:ext cx="1667579" cy="1429353"/>
          </a:xfrm>
          <a:prstGeom prst="rect">
            <a:avLst/>
          </a:prstGeom>
          <a:effectLst/>
        </p:spPr>
      </p:pic>
      <p:sp>
        <p:nvSpPr>
          <p:cNvPr id="48" name="TextBox 1">
            <a:extLst>
              <a:ext uri="{FF2B5EF4-FFF2-40B4-BE49-F238E27FC236}">
                <a16:creationId xmlns:a16="http://schemas.microsoft.com/office/drawing/2014/main" xmlns="" id="{D4F34CD7-4DCD-381D-6F63-30FBD5E0C4CB}"/>
              </a:ext>
            </a:extLst>
          </p:cNvPr>
          <p:cNvSpPr txBox="1"/>
          <p:nvPr/>
        </p:nvSpPr>
        <p:spPr bwMode="auto">
          <a:xfrm>
            <a:off x="694724" y="545107"/>
            <a:ext cx="3959719" cy="510778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  <a:ea typeface="Roboto Medium"/>
              </a:rPr>
              <a:t>Тестируемые </a:t>
            </a:r>
            <a:r>
              <a:rPr lang="ru-RU" sz="2400" b="1" dirty="0" err="1">
                <a:latin typeface="+mj-lt"/>
                <a:ea typeface="Roboto Medium"/>
              </a:rPr>
              <a:t>подпрототипы</a:t>
            </a:r>
            <a:endParaRPr lang="ru-RU" sz="2400" b="1" dirty="0">
              <a:latin typeface="+mj-lt"/>
              <a:ea typeface="Roboto Medium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xmlns="" id="{6FA85974-4691-48F4-84DB-B79F90AF883E}"/>
              </a:ext>
            </a:extLst>
          </p:cNvPr>
          <p:cNvSpPr txBox="1"/>
          <p:nvPr/>
        </p:nvSpPr>
        <p:spPr bwMode="auto">
          <a:xfrm>
            <a:off x="878534" y="4826490"/>
            <a:ext cx="1514369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Школьный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ориентир</a:t>
            </a:r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xmlns="" id="{C7480D5C-3FBE-642E-241A-733673C863C6}"/>
              </a:ext>
            </a:extLst>
          </p:cNvPr>
          <p:cNvSpPr txBox="1"/>
          <p:nvPr/>
        </p:nvSpPr>
        <p:spPr bwMode="auto">
          <a:xfrm>
            <a:off x="2957918" y="4868217"/>
            <a:ext cx="1696525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Социальный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театр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BAA98CD4-6BCE-A44F-F781-5779561D3C5B}"/>
              </a:ext>
            </a:extLst>
          </p:cNvPr>
          <p:cNvSpPr txBox="1"/>
          <p:nvPr/>
        </p:nvSpPr>
        <p:spPr bwMode="auto">
          <a:xfrm>
            <a:off x="5369555" y="4868217"/>
            <a:ext cx="1146799" cy="442674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Квест</a:t>
            </a: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xmlns="" id="{1658CD2E-6DC6-CD38-7611-3CDAD04AC810}"/>
              </a:ext>
            </a:extLst>
          </p:cNvPr>
          <p:cNvSpPr txBox="1"/>
          <p:nvPr/>
        </p:nvSpPr>
        <p:spPr bwMode="auto">
          <a:xfrm>
            <a:off x="7011996" y="4826490"/>
            <a:ext cx="2459030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Правила общения – «Хартия»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7D4F85C8-49CA-0E56-0138-83ED974D57EF}"/>
              </a:ext>
            </a:extLst>
          </p:cNvPr>
          <p:cNvGrpSpPr>
            <a:grpSpLocks noChangeAspect="1"/>
          </p:cNvGrpSpPr>
          <p:nvPr/>
        </p:nvGrpSpPr>
        <p:grpSpPr>
          <a:xfrm>
            <a:off x="9480812" y="1861256"/>
            <a:ext cx="1812679" cy="2719019"/>
            <a:chOff x="0" y="0"/>
            <a:chExt cx="6350000" cy="95250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1F0B2292-DC81-F579-A017-D69C7795435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13"/>
              <a:stretch>
                <a:fillRect l="-29154" r="-95845"/>
              </a:stretch>
            </a:blipFill>
          </p:spPr>
        </p: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11CE6AD2-A91F-CBD9-3EE4-D6396FE5B406}"/>
              </a:ext>
            </a:extLst>
          </p:cNvPr>
          <p:cNvSpPr txBox="1"/>
          <p:nvPr/>
        </p:nvSpPr>
        <p:spPr bwMode="auto">
          <a:xfrm>
            <a:off x="9132174" y="4851548"/>
            <a:ext cx="2459030" cy="783193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Обратная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05D1E9FB-94C1-C6F8-D2CE-A510871B6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" b="14807"/>
          <a:stretch/>
        </p:blipFill>
        <p:spPr>
          <a:xfrm>
            <a:off x="0" y="34228"/>
            <a:ext cx="12191997" cy="6789544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B2F40C2F-EEDD-C714-BF4B-6179B4068091}"/>
              </a:ext>
            </a:extLst>
          </p:cNvPr>
          <p:cNvSpPr/>
          <p:nvPr/>
        </p:nvSpPr>
        <p:spPr bwMode="auto">
          <a:xfrm>
            <a:off x="3" y="272556"/>
            <a:ext cx="12191997" cy="6396803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</p:spPr>
      </p:sp>
      <p:sp>
        <p:nvSpPr>
          <p:cNvPr id="983263584" name="TextBox 983263583"/>
          <p:cNvSpPr txBox="1"/>
          <p:nvPr/>
        </p:nvSpPr>
        <p:spPr bwMode="auto">
          <a:xfrm>
            <a:off x="7762419" y="1441701"/>
            <a:ext cx="3949704" cy="338363"/>
          </a:xfrm>
          <a:prstGeom prst="rect">
            <a:avLst/>
          </a:prstGeom>
          <a:noFill/>
          <a:effectLst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pPr>
            <a:endParaRPr lang="ru-RU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Скругленный прямоугольник 13">
            <a:extLst>
              <a:ext uri="{FF2B5EF4-FFF2-40B4-BE49-F238E27FC236}">
                <a16:creationId xmlns:a16="http://schemas.microsoft.com/office/drawing/2014/main" xmlns="" id="{248557E2-B609-8D3A-7605-5D3F86A527BA}"/>
              </a:ext>
            </a:extLst>
          </p:cNvPr>
          <p:cNvSpPr/>
          <p:nvPr/>
        </p:nvSpPr>
        <p:spPr bwMode="auto">
          <a:xfrm rot="10800000">
            <a:off x="7920964" y="1179139"/>
            <a:ext cx="3729793" cy="4996303"/>
          </a:xfrm>
          <a:prstGeom prst="round2Same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500" dirty="0">
              <a:solidFill>
                <a:schemeClr val="tx1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F2D7C95F-E77E-7BD3-4082-EEE5BAF1F15D}"/>
              </a:ext>
            </a:extLst>
          </p:cNvPr>
          <p:cNvGrpSpPr/>
          <p:nvPr/>
        </p:nvGrpSpPr>
        <p:grpSpPr>
          <a:xfrm>
            <a:off x="0" y="0"/>
            <a:ext cx="12192000" cy="334721"/>
            <a:chOff x="0" y="0"/>
            <a:chExt cx="4816593" cy="132236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2CC717A8-6CF9-BBFE-C908-50E5CA24DDAE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xmlns="" id="{C87B4E19-FA7E-A152-6974-D60B2D5FAA0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D8EB470F-03C2-9ACD-E357-8AB6DAD8F21D}"/>
              </a:ext>
            </a:extLst>
          </p:cNvPr>
          <p:cNvGrpSpPr/>
          <p:nvPr/>
        </p:nvGrpSpPr>
        <p:grpSpPr>
          <a:xfrm>
            <a:off x="0" y="6523279"/>
            <a:ext cx="12192000" cy="334721"/>
            <a:chOff x="0" y="0"/>
            <a:chExt cx="4816593" cy="132236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AAA4EA61-D142-608D-C387-DEB80DC5DEBD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3C2F0526-53E6-AFDA-9C6A-67EC8F60132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2CB7FE-7D89-5038-5F86-C5433BCC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83829" y="34228"/>
            <a:ext cx="867694" cy="26051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7E75097F-7B17-03D6-BF07-5FC95A76E982}"/>
              </a:ext>
            </a:extLst>
          </p:cNvPr>
          <p:cNvSpPr txBox="1"/>
          <p:nvPr/>
        </p:nvSpPr>
        <p:spPr bwMode="auto">
          <a:xfrm>
            <a:off x="585543" y="573049"/>
            <a:ext cx="3998289" cy="510778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  <a:ea typeface="Roboto Medium"/>
              </a:rPr>
              <a:t>Результаты тестирования</a:t>
            </a:r>
          </a:p>
        </p:txBody>
      </p:sp>
      <p:sp>
        <p:nvSpPr>
          <p:cNvPr id="12" name="Скругленный прямоугольник 13">
            <a:extLst>
              <a:ext uri="{FF2B5EF4-FFF2-40B4-BE49-F238E27FC236}">
                <a16:creationId xmlns:a16="http://schemas.microsoft.com/office/drawing/2014/main" xmlns="" id="{DCB3F3C3-C157-E7E0-F421-44A993DDDDD6}"/>
              </a:ext>
            </a:extLst>
          </p:cNvPr>
          <p:cNvSpPr/>
          <p:nvPr/>
        </p:nvSpPr>
        <p:spPr bwMode="auto">
          <a:xfrm rot="10800000">
            <a:off x="585542" y="1528747"/>
            <a:ext cx="7115512" cy="4696668"/>
          </a:xfrm>
          <a:prstGeom prst="round2Same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B6D8BBDF-6859-3B17-3603-E8442C64A126}"/>
              </a:ext>
            </a:extLst>
          </p:cNvPr>
          <p:cNvSpPr txBox="1"/>
          <p:nvPr/>
        </p:nvSpPr>
        <p:spPr bwMode="auto">
          <a:xfrm>
            <a:off x="585548" y="1179140"/>
            <a:ext cx="7115506" cy="408623"/>
          </a:xfrm>
          <a:prstGeom prst="roundRect">
            <a:avLst/>
          </a:prstGeom>
          <a:solidFill>
            <a:srgbClr val="5D1E7C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Roboto Medium"/>
              </a:rPr>
              <a:t>Групповое тестирование мероприятий в пилотных учреждениях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DDB5DAB5-FBC0-8A6C-075A-53EC9E9CD407}"/>
              </a:ext>
            </a:extLst>
          </p:cNvPr>
          <p:cNvSpPr txBox="1"/>
          <p:nvPr/>
        </p:nvSpPr>
        <p:spPr bwMode="auto">
          <a:xfrm>
            <a:off x="7920961" y="1177880"/>
            <a:ext cx="3729794" cy="408623"/>
          </a:xfrm>
          <a:prstGeom prst="roundRect">
            <a:avLst/>
          </a:prstGeom>
          <a:solidFill>
            <a:srgbClr val="5D1E7C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Roboto Medium"/>
              </a:rPr>
              <a:t>Отзывы и комментарии: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33E761-BEF4-4F88-AA04-3E9B3E8E1858}"/>
              </a:ext>
            </a:extLst>
          </p:cNvPr>
          <p:cNvSpPr txBox="1"/>
          <p:nvPr/>
        </p:nvSpPr>
        <p:spPr>
          <a:xfrm>
            <a:off x="664821" y="1711709"/>
            <a:ext cx="71155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>
                <a:highlight>
                  <a:srgbClr val="A44EB2"/>
                </a:highlight>
              </a:rPr>
              <a:t>«Обратная связь»: </a:t>
            </a:r>
            <a:r>
              <a:rPr lang="ru-RU" sz="1600" dirty="0"/>
              <a:t>Каждый четвертый ученик хотел бы видеть изменения в психологическом климате школы. 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>
                <a:highlight>
                  <a:srgbClr val="A44EB2"/>
                </a:highlight>
              </a:rPr>
              <a:t>«Социальный театр»: </a:t>
            </a:r>
            <a:r>
              <a:rPr lang="ru-RU" sz="1600" dirty="0"/>
              <a:t>Важна дискуссия по итогу мероприятия, дети погружаются в разной степени.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>
                <a:highlight>
                  <a:srgbClr val="A44EB2"/>
                </a:highlight>
              </a:rPr>
              <a:t>«Квест»: </a:t>
            </a:r>
            <a:r>
              <a:rPr lang="ru-RU" sz="1600" dirty="0"/>
              <a:t>Важно выдерживать временной интервал проведения, ученики теряют интерес.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>
                <a:highlight>
                  <a:srgbClr val="A44EB2"/>
                </a:highlight>
              </a:rPr>
              <a:t>«Правила общения – Хартия»: </a:t>
            </a:r>
            <a:r>
              <a:rPr lang="ru-RU" sz="1600" dirty="0"/>
              <a:t>Не поддерживается всеми учениками, т.к. не принимали личного участия в формировании.</a:t>
            </a:r>
          </a:p>
          <a:p>
            <a:pPr marL="342900" indent="-342900">
              <a:buAutoNum type="arabicPeriod"/>
            </a:pP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>
                <a:highlight>
                  <a:srgbClr val="A44EB2"/>
                </a:highlight>
              </a:rPr>
              <a:t>«Школьный ориентир»: </a:t>
            </a:r>
            <a:r>
              <a:rPr lang="ru-RU" sz="1600" dirty="0"/>
              <a:t>Не все сотрудники школы готовы участвовать, необходимы установочные встречи с </a:t>
            </a:r>
            <a:r>
              <a:rPr lang="ru-RU" sz="1600" dirty="0" err="1"/>
              <a:t>пед.составом</a:t>
            </a:r>
            <a:r>
              <a:rPr lang="ru-RU" sz="1600" dirty="0"/>
              <a:t> в целях разъяснения механики.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E9E028-733E-43BD-B8AD-3D8C2352D244}"/>
              </a:ext>
            </a:extLst>
          </p:cNvPr>
          <p:cNvSpPr txBox="1"/>
          <p:nvPr/>
        </p:nvSpPr>
        <p:spPr>
          <a:xfrm>
            <a:off x="7972368" y="1608003"/>
            <a:ext cx="36062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«Школа была бы лучше, если бы были в моём классе адекватные одноклассники»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i="1" dirty="0"/>
              <a:t>«Необычный спектакль с обычными учениками в ролях. Мама заплакала по-настоящему»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i="1" dirty="0"/>
              <a:t>«Честно было очень весело»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i="1" dirty="0"/>
              <a:t>«Научиться хорошо понимать и общаться с людьми»</a:t>
            </a:r>
          </a:p>
          <a:p>
            <a:pPr algn="just"/>
            <a:endParaRPr lang="ru-RU" sz="1600" i="1" dirty="0"/>
          </a:p>
          <a:p>
            <a:pPr algn="just"/>
            <a:r>
              <a:rPr lang="ru-RU" sz="1600" i="1" dirty="0"/>
              <a:t> «Была схема школы на которой были написаны кабинеты. Тогда ученики бы не путались куда идти»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2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3584" grpId="0"/>
      <p:bldP spid="15" grpId="0" animBg="1"/>
      <p:bldP spid="9" grpId="0" animBg="1"/>
      <p:bldP spid="12" grpId="0" animBg="1"/>
      <p:bldP spid="14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Freeform 4">
            <a:extLst>
              <a:ext uri="{FF2B5EF4-FFF2-40B4-BE49-F238E27FC236}">
                <a16:creationId xmlns:a16="http://schemas.microsoft.com/office/drawing/2014/main" xmlns="" id="{FC765E5C-619C-F889-4303-97F7B0D85A93}"/>
              </a:ext>
            </a:extLst>
          </p:cNvPr>
          <p:cNvSpPr/>
          <p:nvPr/>
        </p:nvSpPr>
        <p:spPr bwMode="auto">
          <a:xfrm>
            <a:off x="3" y="230598"/>
            <a:ext cx="12191997" cy="6396803"/>
          </a:xfrm>
          <a:custGeom>
            <a:avLst/>
            <a:gdLst/>
            <a:ahLst/>
            <a:cxnLst/>
            <a:rect l="l" t="t" r="r" b="b"/>
            <a:pathLst>
              <a:path w="4816592" h="2444862">
                <a:moveTo>
                  <a:pt x="0" y="0"/>
                </a:moveTo>
                <a:lnTo>
                  <a:pt x="4816592" y="0"/>
                </a:lnTo>
                <a:lnTo>
                  <a:pt x="4816592" y="2444862"/>
                </a:lnTo>
                <a:lnTo>
                  <a:pt x="0" y="2444862"/>
                </a:lnTo>
                <a:close/>
              </a:path>
            </a:pathLst>
          </a:custGeom>
          <a:solidFill>
            <a:srgbClr val="461E85">
              <a:alpha val="52941"/>
            </a:srgbClr>
          </a:solidFill>
        </p:spPr>
      </p:sp>
      <p:graphicFrame>
        <p:nvGraphicFramePr>
          <p:cNvPr id="4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90794"/>
              </p:ext>
            </p:extLst>
          </p:nvPr>
        </p:nvGraphicFramePr>
        <p:xfrm>
          <a:off x="365452" y="1806619"/>
          <a:ext cx="11486071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{E3703FD3-53D7-A68C-D898-90F575BB86E1}</a:tableStyleId>
              </a:tblPr>
              <a:tblGrid>
                <a:gridCol w="593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3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9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1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Наименование метрики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1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Описание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1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Показатель на входе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1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Показатель на выходе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1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dirty="0"/>
                        <a:t>Вовлеченность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Количество учеников, которые дают обратную связь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313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dirty="0"/>
                        <a:t>198</a:t>
                      </a:r>
                      <a:endParaRPr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9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dirty="0"/>
                        <a:t>Оценка недели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Оценка самочувствия в школе за прошедшую неделю</a:t>
                      </a:r>
                    </a:p>
                    <a:p>
                      <a:pPr algn="ctr"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53 % - позитивный эмоциональный фон</a:t>
                      </a:r>
                    </a:p>
                    <a:p>
                      <a:pPr algn="ctr">
                        <a:defRPr/>
                      </a:pPr>
                      <a:endParaRPr lang="ru-RU" sz="1800" dirty="0"/>
                    </a:p>
                    <a:p>
                      <a:pPr algn="ctr">
                        <a:defRPr/>
                      </a:pPr>
                      <a:r>
                        <a:rPr lang="ru-RU" sz="1800" dirty="0"/>
                        <a:t>12 % - негативный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72 % - позитивный эмоциональный фон</a:t>
                      </a:r>
                    </a:p>
                    <a:p>
                      <a:pPr algn="ctr">
                        <a:defRPr/>
                      </a:pPr>
                      <a:endParaRPr lang="ru-RU" sz="1800" dirty="0"/>
                    </a:p>
                    <a:p>
                      <a:pPr algn="ctr">
                        <a:defRPr/>
                      </a:pPr>
                      <a:r>
                        <a:rPr lang="ru-RU" sz="1800" dirty="0"/>
                        <a:t>10 % - негативный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852145"/>
                  </a:ext>
                </a:extLst>
              </a:tr>
              <a:tr h="8508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dirty="0"/>
                        <a:t>Личность в школьной среде</a:t>
                      </a:r>
                      <a:endParaRPr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Участие в социальной жизни школы/класса</a:t>
                      </a:r>
                    </a:p>
                    <a:p>
                      <a:pPr algn="ctr"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Оценка вовлеченности: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3.5 из 5 возможных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Оценка вовлеченности: 3.6 из 5 возможных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648834"/>
                  </a:ext>
                </a:extLst>
              </a:tr>
              <a:tr h="5623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dirty="0"/>
                        <a:t>Школьный ориентир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Знание о том, к кому обратиться за советом, поддержкой в школе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/>
                        <a:t>62% - да, знаю</a:t>
                      </a:r>
                      <a:endParaRPr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71% - да, знаю</a:t>
                      </a:r>
                    </a:p>
                    <a:p>
                      <a:pPr algn="ctr">
                        <a:defRPr/>
                      </a:pPr>
                      <a:endParaRPr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CCC0D0A3-BCC2-2738-F5EA-0B75CA04BB39}"/>
              </a:ext>
            </a:extLst>
          </p:cNvPr>
          <p:cNvGrpSpPr/>
          <p:nvPr/>
        </p:nvGrpSpPr>
        <p:grpSpPr>
          <a:xfrm>
            <a:off x="0" y="0"/>
            <a:ext cx="12192000" cy="334721"/>
            <a:chOff x="0" y="0"/>
            <a:chExt cx="4816593" cy="1322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0B1DE13B-19B2-9F52-9945-7A60466F7226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CF3460D-52B4-119A-7CC2-2D3D305A45B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B4BF685-0CE7-D51C-283E-1EC59C347345}"/>
              </a:ext>
            </a:extLst>
          </p:cNvPr>
          <p:cNvGrpSpPr/>
          <p:nvPr/>
        </p:nvGrpSpPr>
        <p:grpSpPr>
          <a:xfrm>
            <a:off x="0" y="6523279"/>
            <a:ext cx="12192000" cy="334721"/>
            <a:chOff x="0" y="0"/>
            <a:chExt cx="4816593" cy="1322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876B9CDF-A52F-F1D5-E102-7D1209B45A80}"/>
                </a:ext>
              </a:extLst>
            </p:cNvPr>
            <p:cNvSpPr/>
            <p:nvPr/>
          </p:nvSpPr>
          <p:spPr>
            <a:xfrm>
              <a:off x="0" y="0"/>
              <a:ext cx="4816592" cy="132236"/>
            </a:xfrm>
            <a:custGeom>
              <a:avLst/>
              <a:gdLst/>
              <a:ahLst/>
              <a:cxnLst/>
              <a:rect l="l" t="t" r="r" b="b"/>
              <a:pathLst>
                <a:path w="4816592" h="132236">
                  <a:moveTo>
                    <a:pt x="0" y="0"/>
                  </a:moveTo>
                  <a:lnTo>
                    <a:pt x="4816592" y="0"/>
                  </a:lnTo>
                  <a:lnTo>
                    <a:pt x="4816592" y="132236"/>
                  </a:lnTo>
                  <a:lnTo>
                    <a:pt x="0" y="132236"/>
                  </a:lnTo>
                  <a:close/>
                </a:path>
              </a:pathLst>
            </a:custGeom>
            <a:solidFill>
              <a:srgbClr val="30145D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09B4804-9A29-1E97-0A25-B43DD0CF5C9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  <a:spcBef>
                  <a:spcPct val="0"/>
                </a:spcBef>
              </a:pPr>
              <a:endParaRPr sz="1200" kern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5E2939-6D68-22AB-D787-AC02E6A9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83829" y="34228"/>
            <a:ext cx="867694" cy="260519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4EA05958-1A58-9DF8-C7B6-661BAB18B7CF}"/>
              </a:ext>
            </a:extLst>
          </p:cNvPr>
          <p:cNvSpPr txBox="1"/>
          <p:nvPr/>
        </p:nvSpPr>
        <p:spPr bwMode="auto">
          <a:xfrm>
            <a:off x="352962" y="384137"/>
            <a:ext cx="2761569" cy="510778"/>
          </a:xfrm>
          <a:prstGeom prst="round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  <a:ea typeface="Roboto Medium"/>
              </a:rPr>
              <a:t>Метрики пилота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D3CDFB-9807-472D-BD89-9FE52450C34B}"/>
              </a:ext>
            </a:extLst>
          </p:cNvPr>
          <p:cNvSpPr txBox="1"/>
          <p:nvPr/>
        </p:nvSpPr>
        <p:spPr>
          <a:xfrm>
            <a:off x="340477" y="1039575"/>
            <a:ext cx="883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Метод: </a:t>
            </a:r>
            <a:r>
              <a:rPr lang="ru-RU" dirty="0"/>
              <a:t>онлайн опрос по структурированной анкете.</a:t>
            </a:r>
          </a:p>
          <a:p>
            <a:r>
              <a:rPr lang="ru-RU" b="1" dirty="0"/>
              <a:t>Выборка: </a:t>
            </a:r>
            <a:r>
              <a:rPr lang="ru-RU" dirty="0"/>
              <a:t>учащиеся с 5 по 11 класса 57 и 19 школ г. Иркутска - опрошено 511 чел.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4191</TotalTime>
  <Words>537</Words>
  <Application>Microsoft Office PowerPoint</Application>
  <DocSecurity>0</DocSecurity>
  <PresentationFormat>Широкоэкранный</PresentationFormat>
  <Paragraphs>140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Medium</vt:lpstr>
      <vt:lpstr>Специальное оформление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Андрей Сакаро</dc:creator>
  <cp:keywords/>
  <dc:description/>
  <cp:lastModifiedBy>Сидоров Алексей В.</cp:lastModifiedBy>
  <cp:revision>178</cp:revision>
  <dcterms:created xsi:type="dcterms:W3CDTF">2022-10-27T16:55:02Z</dcterms:created>
  <dcterms:modified xsi:type="dcterms:W3CDTF">2023-08-22T06:37:15Z</dcterms:modified>
  <cp:category/>
  <dc:identifier/>
  <cp:contentStatus/>
  <dc:language/>
  <cp:version/>
</cp:coreProperties>
</file>